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57" r:id="rId3"/>
    <p:sldId id="287" r:id="rId4"/>
    <p:sldId id="283" r:id="rId5"/>
    <p:sldId id="284" r:id="rId6"/>
    <p:sldId id="260" r:id="rId7"/>
    <p:sldId id="291" r:id="rId8"/>
    <p:sldId id="29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C1DA"/>
    <a:srgbClr val="FFFFCC"/>
    <a:srgbClr val="E46C0A"/>
    <a:srgbClr val="FFCC66"/>
    <a:srgbClr val="B7C4E3"/>
    <a:srgbClr val="CDD6EB"/>
    <a:srgbClr val="E3D5D9"/>
    <a:srgbClr val="E8D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64169" autoAdjust="0"/>
  </p:normalViewPr>
  <p:slideViewPr>
    <p:cSldViewPr snapToGrid="0">
      <p:cViewPr varScale="1">
        <p:scale>
          <a:sx n="47" d="100"/>
          <a:sy n="47" d="100"/>
        </p:scale>
        <p:origin x="14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c:formatCode>
                <c:ptCount val="8"/>
                <c:pt idx="0">
                  <c:v>441</c:v>
                </c:pt>
                <c:pt idx="1">
                  <c:v>375</c:v>
                </c:pt>
                <c:pt idx="2">
                  <c:v>450</c:v>
                </c:pt>
                <c:pt idx="3">
                  <c:v>548</c:v>
                </c:pt>
                <c:pt idx="4">
                  <c:v>693</c:v>
                </c:pt>
                <c:pt idx="5">
                  <c:v>914</c:v>
                </c:pt>
                <c:pt idx="6" formatCode="General">
                  <c:v>1017</c:v>
                </c:pt>
                <c:pt idx="7" formatCode="General">
                  <c:v>1092</c:v>
                </c:pt>
              </c:numCache>
            </c:numRef>
          </c:val>
          <c:extLst>
            <c:ext xmlns:c16="http://schemas.microsoft.com/office/drawing/2014/chart" uri="{C3380CC4-5D6E-409C-BE32-E72D297353CC}">
              <c16:uniqueId val="{00000000-681C-4585-887E-8017BE1EBB0D}"/>
            </c:ext>
          </c:extLst>
        </c:ser>
        <c:dLbls>
          <c:showLegendKey val="0"/>
          <c:showVal val="0"/>
          <c:showCatName val="0"/>
          <c:showSerName val="0"/>
          <c:showPercent val="0"/>
          <c:showBubbleSize val="0"/>
        </c:dLbls>
        <c:gapWidth val="29"/>
        <c:overlap val="36"/>
        <c:axId val="47812608"/>
        <c:axId val="47814144"/>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1C-4585-887E-8017BE1EBB0D}"/>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1C-4585-887E-8017BE1EBB0D}"/>
                </c:ext>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1C-4585-887E-8017BE1EBB0D}"/>
                </c:ext>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1C-4585-887E-8017BE1EBB0D}"/>
                </c:ext>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1C-4585-887E-8017BE1EBB0D}"/>
                </c:ext>
              </c:extLst>
            </c:dLbl>
            <c:dLbl>
              <c:idx val="11"/>
              <c:layout>
                <c:manualLayout>
                  <c:x val="-4.7096417481060582E-2"/>
                  <c:y val="-4.3381777866500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1C-4585-887E-8017BE1EBB0D}"/>
                </c:ext>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2.1533107964660497E-2</c:v>
                </c:pt>
                <c:pt idx="1">
                  <c:v>1.5424689032252081E-2</c:v>
                </c:pt>
                <c:pt idx="2">
                  <c:v>1.7209900867980875E-2</c:v>
                </c:pt>
                <c:pt idx="3">
                  <c:v>2.0409014953656761E-2</c:v>
                </c:pt>
                <c:pt idx="4">
                  <c:v>2.3780707749627678E-2</c:v>
                </c:pt>
                <c:pt idx="5">
                  <c:v>2.9000000000000001E-2</c:v>
                </c:pt>
                <c:pt idx="6" formatCode="0.00%">
                  <c:v>0.03</c:v>
                </c:pt>
                <c:pt idx="7" formatCode="0%">
                  <c:v>0.03</c:v>
                </c:pt>
              </c:numCache>
            </c:numRef>
          </c:val>
          <c:smooth val="0"/>
          <c:extLst>
            <c:ext xmlns:c16="http://schemas.microsoft.com/office/drawing/2014/chart" uri="{C3380CC4-5D6E-409C-BE32-E72D297353CC}">
              <c16:uniqueId val="{00000007-681C-4585-887E-8017BE1EBB0D}"/>
            </c:ext>
          </c:extLst>
        </c:ser>
        <c:dLbls>
          <c:showLegendKey val="0"/>
          <c:showVal val="0"/>
          <c:showCatName val="0"/>
          <c:showSerName val="0"/>
          <c:showPercent val="0"/>
          <c:showBubbleSize val="0"/>
        </c:dLbls>
        <c:marker val="1"/>
        <c:smooth val="0"/>
        <c:axId val="47833856"/>
        <c:axId val="47815680"/>
      </c:lineChart>
      <c:catAx>
        <c:axId val="47812608"/>
        <c:scaling>
          <c:orientation val="minMax"/>
        </c:scaling>
        <c:delete val="0"/>
        <c:axPos val="b"/>
        <c:numFmt formatCode="General" sourceLinked="0"/>
        <c:majorTickMark val="out"/>
        <c:minorTickMark val="none"/>
        <c:tickLblPos val="nextTo"/>
        <c:txPr>
          <a:bodyPr/>
          <a:lstStyle/>
          <a:p>
            <a:pPr>
              <a:defRPr sz="1400" b="1"/>
            </a:pPr>
            <a:endParaRPr lang="en-US"/>
          </a:p>
        </c:txPr>
        <c:crossAx val="47814144"/>
        <c:crosses val="autoZero"/>
        <c:auto val="1"/>
        <c:lblAlgn val="ctr"/>
        <c:lblOffset val="100"/>
        <c:noMultiLvlLbl val="0"/>
      </c:catAx>
      <c:valAx>
        <c:axId val="47814144"/>
        <c:scaling>
          <c:orientation val="minMax"/>
        </c:scaling>
        <c:delete val="0"/>
        <c:axPos val="l"/>
        <c:numFmt formatCode="#,##0" sourceLinked="1"/>
        <c:majorTickMark val="out"/>
        <c:minorTickMark val="none"/>
        <c:tickLblPos val="nextTo"/>
        <c:txPr>
          <a:bodyPr/>
          <a:lstStyle/>
          <a:p>
            <a:pPr>
              <a:defRPr sz="1200"/>
            </a:pPr>
            <a:endParaRPr lang="en-US"/>
          </a:p>
        </c:txPr>
        <c:crossAx val="47812608"/>
        <c:crosses val="autoZero"/>
        <c:crossBetween val="between"/>
      </c:valAx>
      <c:valAx>
        <c:axId val="47815680"/>
        <c:scaling>
          <c:orientation val="minMax"/>
        </c:scaling>
        <c:delete val="0"/>
        <c:axPos val="r"/>
        <c:numFmt formatCode="0%" sourceLinked="0"/>
        <c:majorTickMark val="out"/>
        <c:minorTickMark val="none"/>
        <c:tickLblPos val="nextTo"/>
        <c:txPr>
          <a:bodyPr/>
          <a:lstStyle/>
          <a:p>
            <a:pPr>
              <a:defRPr sz="1400"/>
            </a:pPr>
            <a:endParaRPr lang="en-US"/>
          </a:p>
        </c:txPr>
        <c:crossAx val="47833856"/>
        <c:crosses val="max"/>
        <c:crossBetween val="between"/>
      </c:valAx>
      <c:catAx>
        <c:axId val="47833856"/>
        <c:scaling>
          <c:orientation val="minMax"/>
        </c:scaling>
        <c:delete val="1"/>
        <c:axPos val="b"/>
        <c:numFmt formatCode="General" sourceLinked="1"/>
        <c:majorTickMark val="out"/>
        <c:minorTickMark val="none"/>
        <c:tickLblPos val="nextTo"/>
        <c:crossAx val="47815680"/>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c:ext xmlns:c16="http://schemas.microsoft.com/office/drawing/2014/chart" uri="{C3380CC4-5D6E-409C-BE32-E72D297353CC}">
                <c16:uniqueId val="{00000002-7F28-472A-8350-874F9330AC8E}"/>
              </c:ext>
            </c:extLst>
          </c:dPt>
          <c:dPt>
            <c:idx val="1"/>
            <c:invertIfNegative val="0"/>
            <c:bubble3D val="0"/>
            <c:extLst>
              <c:ext xmlns:c16="http://schemas.microsoft.com/office/drawing/2014/chart" uri="{C3380CC4-5D6E-409C-BE32-E72D297353CC}">
                <c16:uniqueId val="{00000003-7F28-472A-8350-874F9330AC8E}"/>
              </c:ext>
            </c:extLst>
          </c:dPt>
          <c:dPt>
            <c:idx val="2"/>
            <c:invertIfNegative val="0"/>
            <c:bubble3D val="0"/>
            <c:extLst>
              <c:ext xmlns:c16="http://schemas.microsoft.com/office/drawing/2014/chart" uri="{C3380CC4-5D6E-409C-BE32-E72D297353CC}">
                <c16:uniqueId val="{00000004-7F28-472A-8350-874F9330AC8E}"/>
              </c:ext>
            </c:extLst>
          </c:dPt>
          <c:dPt>
            <c:idx val="3"/>
            <c:invertIfNegative val="0"/>
            <c:bubble3D val="0"/>
            <c:extLst>
              <c:ext xmlns:c16="http://schemas.microsoft.com/office/drawing/2014/chart" uri="{C3380CC4-5D6E-409C-BE32-E72D297353CC}">
                <c16:uniqueId val="{00000005-7F28-472A-8350-874F9330AC8E}"/>
              </c:ext>
            </c:extLst>
          </c:dPt>
          <c:dPt>
            <c:idx val="4"/>
            <c:invertIfNegative val="0"/>
            <c:bubble3D val="0"/>
            <c:extLst>
              <c:ext xmlns:c16="http://schemas.microsoft.com/office/drawing/2014/chart" uri="{C3380CC4-5D6E-409C-BE32-E72D297353CC}">
                <c16:uniqueId val="{00000001-7F28-472A-8350-874F9330AC8E}"/>
              </c:ext>
            </c:extLst>
          </c:dPt>
          <c:dPt>
            <c:idx val="5"/>
            <c:invertIfNegative val="0"/>
            <c:bubble3D val="0"/>
            <c:extLs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1440</c:v>
                </c:pt>
                <c:pt idx="1">
                  <c:v>1543</c:v>
                </c:pt>
                <c:pt idx="2">
                  <c:v>1609</c:v>
                </c:pt>
                <c:pt idx="3">
                  <c:v>1557</c:v>
                </c:pt>
                <c:pt idx="4">
                  <c:v>1623</c:v>
                </c:pt>
                <c:pt idx="5">
                  <c:v>1481</c:v>
                </c:pt>
                <c:pt idx="6">
                  <c:v>1591</c:v>
                </c:pt>
                <c:pt idx="7">
                  <c:v>1575</c:v>
                </c:pt>
              </c:numCache>
            </c:numRef>
          </c:val>
          <c:extLs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47624960"/>
        <c:axId val="47619072"/>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03-4761-B4DF-5DBCE9259186}"/>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2C-450C-BD73-C93E799A3ACA}"/>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02C-450C-BD73-C93E799A3ACA}"/>
                </c:ext>
              </c:extLst>
            </c:dLbl>
            <c:dLbl>
              <c:idx val="4"/>
              <c:layout>
                <c:manualLayout>
                  <c:x val="-4.9409813356663862E-2"/>
                  <c:y val="-9.49972641561655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F28-472A-8350-874F9330AC8E}"/>
                </c:ext>
              </c:extLst>
            </c:dLbl>
            <c:dLbl>
              <c:idx val="6"/>
              <c:layout>
                <c:manualLayout>
                  <c:x val="-6.1370879297158204E-2"/>
                  <c:y val="-0.1106107872856464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02C-450C-BD73-C93E799A3ACA}"/>
                </c:ext>
              </c:extLst>
            </c:dLbl>
            <c:dLbl>
              <c:idx val="7"/>
              <c:layout>
                <c:manualLayout>
                  <c:x val="-6.0684602545824924E-2"/>
                  <c:y val="-9.50936397344876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02C-450C-BD73-C93E799A3ACA}"/>
                </c:ext>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0.00%</c:formatCode>
                <c:ptCount val="8"/>
                <c:pt idx="0">
                  <c:v>0.72699999999999998</c:v>
                </c:pt>
                <c:pt idx="1">
                  <c:v>0.75600000000000001</c:v>
                </c:pt>
                <c:pt idx="2">
                  <c:v>0.73399999999999999</c:v>
                </c:pt>
                <c:pt idx="3" formatCode="0%">
                  <c:v>0.69099999999999995</c:v>
                </c:pt>
                <c:pt idx="4">
                  <c:v>0.66</c:v>
                </c:pt>
                <c:pt idx="5" formatCode="0.0%">
                  <c:v>0.57299999999999995</c:v>
                </c:pt>
                <c:pt idx="6" formatCode="0.0%">
                  <c:v>0.55500000000000005</c:v>
                </c:pt>
                <c:pt idx="7">
                  <c:v>0.54700000000000004</c:v>
                </c:pt>
              </c:numCache>
            </c:numRef>
          </c:val>
          <c:smooth val="0"/>
          <c:extLs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47616000"/>
        <c:axId val="47617536"/>
      </c:lineChart>
      <c:catAx>
        <c:axId val="47616000"/>
        <c:scaling>
          <c:orientation val="minMax"/>
        </c:scaling>
        <c:delete val="0"/>
        <c:axPos val="b"/>
        <c:numFmt formatCode="General" sourceLinked="1"/>
        <c:majorTickMark val="out"/>
        <c:minorTickMark val="none"/>
        <c:tickLblPos val="nextTo"/>
        <c:txPr>
          <a:bodyPr/>
          <a:lstStyle/>
          <a:p>
            <a:pPr>
              <a:defRPr sz="1400"/>
            </a:pPr>
            <a:endParaRPr lang="en-US"/>
          </a:p>
        </c:txPr>
        <c:crossAx val="47617536"/>
        <c:crosses val="autoZero"/>
        <c:auto val="1"/>
        <c:lblAlgn val="ctr"/>
        <c:lblOffset val="100"/>
        <c:noMultiLvlLbl val="0"/>
      </c:catAx>
      <c:valAx>
        <c:axId val="47617536"/>
        <c:scaling>
          <c:orientation val="minMax"/>
        </c:scaling>
        <c:delete val="0"/>
        <c:axPos val="l"/>
        <c:numFmt formatCode="0%" sourceLinked="0"/>
        <c:majorTickMark val="out"/>
        <c:minorTickMark val="none"/>
        <c:tickLblPos val="nextTo"/>
        <c:txPr>
          <a:bodyPr/>
          <a:lstStyle/>
          <a:p>
            <a:pPr>
              <a:defRPr sz="1200"/>
            </a:pPr>
            <a:endParaRPr lang="en-US"/>
          </a:p>
        </c:txPr>
        <c:crossAx val="47616000"/>
        <c:crosses val="autoZero"/>
        <c:crossBetween val="between"/>
      </c:valAx>
      <c:valAx>
        <c:axId val="47619072"/>
        <c:scaling>
          <c:orientation val="minMax"/>
        </c:scaling>
        <c:delete val="0"/>
        <c:axPos val="r"/>
        <c:numFmt formatCode="General" sourceLinked="1"/>
        <c:majorTickMark val="out"/>
        <c:minorTickMark val="none"/>
        <c:tickLblPos val="nextTo"/>
        <c:txPr>
          <a:bodyPr/>
          <a:lstStyle/>
          <a:p>
            <a:pPr>
              <a:defRPr sz="1200"/>
            </a:pPr>
            <a:endParaRPr lang="en-US"/>
          </a:p>
        </c:txPr>
        <c:crossAx val="47624960"/>
        <c:crosses val="max"/>
        <c:crossBetween val="between"/>
      </c:valAx>
      <c:catAx>
        <c:axId val="47624960"/>
        <c:scaling>
          <c:orientation val="minMax"/>
        </c:scaling>
        <c:delete val="1"/>
        <c:axPos val="b"/>
        <c:numFmt formatCode="General" sourceLinked="1"/>
        <c:majorTickMark val="out"/>
        <c:minorTickMark val="none"/>
        <c:tickLblPos val="nextTo"/>
        <c:crossAx val="47619072"/>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E837-4DBF-B481-B249B6C6FA0E}"/>
              </c:ext>
            </c:extLst>
          </c:dPt>
          <c:dPt>
            <c:idx val="1"/>
            <c:invertIfNegative val="0"/>
            <c:bubble3D val="0"/>
            <c:spPr>
              <a:solidFill>
                <a:srgbClr val="C00000"/>
              </a:solidFill>
            </c:spPr>
            <c:extLs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837-4DBF-B481-B249B6C6FA0E}"/>
                </c:ext>
              </c:extLst>
            </c:dLbl>
            <c:dLbl>
              <c:idx val="1"/>
              <c:layout/>
              <c:tx>
                <c:rich>
                  <a:bodyPr/>
                  <a:lstStyle/>
                  <a:p>
                    <a:r>
                      <a:rPr lang="en-US" sz="2400"/>
                      <a:t>29.5%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837-4DBF-B481-B249B6C6FA0E}"/>
                </c:ext>
              </c:extLst>
            </c:dLbl>
            <c:dLbl>
              <c:idx val="2"/>
              <c:layout/>
              <c:tx>
                <c:rich>
                  <a:bodyPr/>
                  <a:lstStyle/>
                  <a:p>
                    <a:r>
                      <a:rPr lang="en-US" sz="2400"/>
                      <a:t>99.9%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837-4DBF-B481-B249B6C6FA0E}"/>
                </c:ext>
              </c:extLst>
            </c:dLbl>
            <c:numFmt formatCode="0.0%" sourceLinked="0"/>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2007</c:v>
                </c:pt>
                <c:pt idx="1">
                  <c:v>2010</c:v>
                </c:pt>
                <c:pt idx="2">
                  <c:v>2014</c:v>
                </c:pt>
                <c:pt idx="3">
                  <c:v>2017</c:v>
                </c:pt>
              </c:numCache>
            </c:numRef>
          </c:cat>
          <c:val>
            <c:numRef>
              <c:f>Sheet1!$B$2:$B$5</c:f>
              <c:numCache>
                <c:formatCode>General</c:formatCode>
                <c:ptCount val="4"/>
                <c:pt idx="0">
                  <c:v>14.1</c:v>
                </c:pt>
                <c:pt idx="1">
                  <c:v>29.5</c:v>
                </c:pt>
                <c:pt idx="2">
                  <c:v>99.9</c:v>
                </c:pt>
                <c:pt idx="3" formatCode="0.00%">
                  <c:v>0.999</c:v>
                </c:pt>
              </c:numCache>
            </c:numRef>
          </c:val>
          <c:extLs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76748672"/>
        <c:axId val="76750208"/>
      </c:barChart>
      <c:catAx>
        <c:axId val="76748672"/>
        <c:scaling>
          <c:orientation val="minMax"/>
        </c:scaling>
        <c:delete val="0"/>
        <c:axPos val="b"/>
        <c:numFmt formatCode="General" sourceLinked="1"/>
        <c:majorTickMark val="out"/>
        <c:minorTickMark val="none"/>
        <c:tickLblPos val="nextTo"/>
        <c:crossAx val="76750208"/>
        <c:crosses val="autoZero"/>
        <c:auto val="1"/>
        <c:lblAlgn val="ctr"/>
        <c:lblOffset val="100"/>
        <c:noMultiLvlLbl val="0"/>
      </c:catAx>
      <c:valAx>
        <c:axId val="76750208"/>
        <c:scaling>
          <c:orientation val="minMax"/>
        </c:scaling>
        <c:delete val="1"/>
        <c:axPos val="l"/>
        <c:numFmt formatCode="General" sourceLinked="1"/>
        <c:majorTickMark val="out"/>
        <c:minorTickMark val="none"/>
        <c:tickLblPos val="nextTo"/>
        <c:crossAx val="7674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c:ext xmlns:c16="http://schemas.microsoft.com/office/drawing/2014/chart" uri="{C3380CC4-5D6E-409C-BE32-E72D297353CC}">
              <c16:uniqueId val="{00000000-9E41-4340-B80A-2DA47C2D3903}"/>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14.2</c:v>
                </c:pt>
              </c:numCache>
            </c:numRef>
          </c:val>
          <c:extLs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76774016"/>
        <c:axId val="77603200"/>
      </c:barChart>
      <c:catAx>
        <c:axId val="76774016"/>
        <c:scaling>
          <c:orientation val="minMax"/>
        </c:scaling>
        <c:delete val="1"/>
        <c:axPos val="b"/>
        <c:numFmt formatCode="General" sourceLinked="0"/>
        <c:majorTickMark val="out"/>
        <c:minorTickMark val="none"/>
        <c:tickLblPos val="nextTo"/>
        <c:crossAx val="77603200"/>
        <c:crosses val="autoZero"/>
        <c:auto val="1"/>
        <c:lblAlgn val="ctr"/>
        <c:lblOffset val="100"/>
        <c:noMultiLvlLbl val="0"/>
      </c:catAx>
      <c:valAx>
        <c:axId val="77603200"/>
        <c:scaling>
          <c:orientation val="minMax"/>
        </c:scaling>
        <c:delete val="1"/>
        <c:axPos val="l"/>
        <c:numFmt formatCode="General" sourceLinked="1"/>
        <c:majorTickMark val="out"/>
        <c:minorTickMark val="none"/>
        <c:tickLblPos val="nextTo"/>
        <c:crossAx val="76774016"/>
        <c:crosses val="autoZero"/>
        <c:crossBetween val="between"/>
      </c:valAx>
    </c:plotArea>
    <c:legend>
      <c:legendPos val="r"/>
      <c:layout>
        <c:manualLayout>
          <c:xMode val="edge"/>
          <c:yMode val="edge"/>
          <c:x val="1.0723518050809676E-2"/>
          <c:y val="2.4577779051380311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c:ext xmlns:c16="http://schemas.microsoft.com/office/drawing/2014/chart" uri="{C3380CC4-5D6E-409C-BE32-E72D297353CC}">
              <c16:uniqueId val="{00000000-8B51-46A7-B7F0-E60C0CF30A37}"/>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3.5</c:v>
                </c:pt>
              </c:numCache>
            </c:numRef>
          </c:val>
          <c:extLs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79510528"/>
        <c:axId val="79512320"/>
      </c:barChart>
      <c:catAx>
        <c:axId val="79510528"/>
        <c:scaling>
          <c:orientation val="minMax"/>
        </c:scaling>
        <c:delete val="1"/>
        <c:axPos val="b"/>
        <c:numFmt formatCode="General" sourceLinked="0"/>
        <c:majorTickMark val="out"/>
        <c:minorTickMark val="none"/>
        <c:tickLblPos val="nextTo"/>
        <c:crossAx val="79512320"/>
        <c:crosses val="autoZero"/>
        <c:auto val="1"/>
        <c:lblAlgn val="ctr"/>
        <c:lblOffset val="100"/>
        <c:noMultiLvlLbl val="0"/>
      </c:catAx>
      <c:valAx>
        <c:axId val="79512320"/>
        <c:scaling>
          <c:orientation val="minMax"/>
        </c:scaling>
        <c:delete val="1"/>
        <c:axPos val="l"/>
        <c:numFmt formatCode="General" sourceLinked="1"/>
        <c:majorTickMark val="out"/>
        <c:minorTickMark val="none"/>
        <c:tickLblPos val="nextTo"/>
        <c:crossAx val="79510528"/>
        <c:crosses val="autoZero"/>
        <c:crossBetween val="between"/>
      </c:valAx>
    </c:plotArea>
    <c:legend>
      <c:legendPos val="r"/>
      <c:layout>
        <c:manualLayout>
          <c:xMode val="edge"/>
          <c:yMode val="edge"/>
          <c:x val="3.4308423711187037E-2"/>
          <c:y val="9.0519950746503514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71948-5D34-40B6-BC90-160CF0140970}" type="datetimeFigureOut">
              <a:rPr lang="en-US" smtClean="0"/>
              <a:t>17-May-19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38021-7255-42A8-94DC-D61ED7D4BDC6}" type="slidenum">
              <a:rPr lang="en-US" smtClean="0"/>
              <a:t>‹#›</a:t>
            </a:fld>
            <a:endParaRPr lang="en-US"/>
          </a:p>
        </p:txBody>
      </p:sp>
    </p:spTree>
    <p:extLst>
      <p:ext uri="{BB962C8B-B14F-4D97-AF65-F5344CB8AC3E}">
        <p14:creationId xmlns:p14="http://schemas.microsoft.com/office/powerpoint/2010/main" val="329911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solidFill>
                  <a:srgbClr val="002060"/>
                </a:solidFill>
                <a:latin typeface="Arial" panose="020B0604020202020204" pitchFamily="34" charset="0"/>
                <a:cs typeface="Arial" panose="020B0604020202020204" pitchFamily="34" charset="0"/>
              </a:rPr>
              <a:t>I would like to welcome all of you on behalf of the </a:t>
            </a:r>
            <a:r>
              <a:rPr lang="en-US" sz="1200" b="0" baseline="0" dirty="0" err="1" smtClean="0">
                <a:solidFill>
                  <a:srgbClr val="002060"/>
                </a:solidFill>
                <a:latin typeface="Arial" panose="020B0604020202020204" pitchFamily="34" charset="0"/>
                <a:cs typeface="Arial" panose="020B0604020202020204" pitchFamily="34" charset="0"/>
              </a:rPr>
              <a:t>MoLHSA</a:t>
            </a:r>
            <a:r>
              <a:rPr lang="en-US" sz="1200" b="0" baseline="0" dirty="0" smtClean="0">
                <a:solidFill>
                  <a:srgbClr val="002060"/>
                </a:solidFill>
                <a:latin typeface="Arial" panose="020B0604020202020204" pitchFamily="34" charset="0"/>
                <a:cs typeface="Arial" panose="020B0604020202020204" pitchFamily="34" charset="0"/>
              </a:rPr>
              <a:t> and Georgian society. </a:t>
            </a:r>
            <a:r>
              <a:rPr lang="en-US" sz="1200" b="0" i="0" baseline="0" dirty="0" smtClean="0">
                <a:solidFill>
                  <a:srgbClr val="002060"/>
                </a:solidFill>
                <a:latin typeface="Arial" panose="020B0604020202020204" pitchFamily="34" charset="0"/>
                <a:cs typeface="Arial" panose="020B0604020202020204" pitchFamily="34" charset="0"/>
              </a:rPr>
              <a:t>On the side meeting during the WHA it’s a great honor for me and my country. Generally, the collaboration with the WHO is a great honor for Georgia and our health system. We are member of the Who since 1992 and the Who played and plays significant role for the Georgian health system. </a:t>
            </a:r>
            <a:endParaRPr lang="en-US" b="0" i="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a:t>
            </a:fld>
            <a:endParaRPr lang="en-US"/>
          </a:p>
        </p:txBody>
      </p:sp>
    </p:spTree>
    <p:extLst>
      <p:ext uri="{BB962C8B-B14F-4D97-AF65-F5344CB8AC3E}">
        <p14:creationId xmlns:p14="http://schemas.microsoft.com/office/powerpoint/2010/main" val="395396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endParaRPr lang="en-US" b="0" dirty="0" smtClean="0">
              <a:latin typeface="Tw Cen MT" panose="020B0602020104020603" pitchFamily="34" charset="0"/>
            </a:endParaRPr>
          </a:p>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74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2</a:t>
            </a:fld>
            <a:endParaRPr lang="en-US"/>
          </a:p>
        </p:txBody>
      </p:sp>
    </p:spTree>
    <p:extLst>
      <p:ext uri="{BB962C8B-B14F-4D97-AF65-F5344CB8AC3E}">
        <p14:creationId xmlns:p14="http://schemas.microsoft.com/office/powerpoint/2010/main" val="20996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2.5-fold expansion of budgetary allocation for health.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3</a:t>
            </a:fld>
            <a:endParaRPr lang="en-US"/>
          </a:p>
        </p:txBody>
      </p:sp>
    </p:spTree>
    <p:extLst>
      <p:ext uri="{BB962C8B-B14F-4D97-AF65-F5344CB8AC3E}">
        <p14:creationId xmlns:p14="http://schemas.microsoft.com/office/powerpoint/2010/main" val="371045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2017, the health budget more than tripled, as a percentage of GDP it increased from 1.7 percent to 3% in 2017</a:t>
            </a:r>
            <a:r>
              <a:rPr lang="en-US"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a:t>
            </a:r>
            <a:r>
              <a:rPr lang="en-US" sz="1200" b="0" kern="1200" dirty="0" smtClean="0">
                <a:solidFill>
                  <a:schemeClr val="tx1"/>
                </a:solidFill>
                <a:effectLst/>
                <a:latin typeface="+mn-lt"/>
                <a:ea typeface="+mn-ea"/>
                <a:cs typeface="+mn-cs"/>
              </a:rPr>
              <a:t>5</a:t>
            </a:r>
            <a:r>
              <a:rPr lang="ka-G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a:t>
            </a:r>
            <a:r>
              <a:rPr lang="en-US" sz="1200" b="0" kern="1200" dirty="0" smtClean="0">
                <a:solidFill>
                  <a:schemeClr val="tx1"/>
                </a:solidFill>
                <a:effectLst/>
                <a:latin typeface="+mn-lt"/>
                <a:ea typeface="+mn-ea"/>
                <a:cs typeface="+mn-cs"/>
              </a:rPr>
              <a:t>7</a:t>
            </a:r>
            <a:r>
              <a:rPr lang="ka-GE" sz="1200" b="0" kern="1200" dirty="0" smtClean="0">
                <a:solidFill>
                  <a:schemeClr val="tx1"/>
                </a:solidFill>
                <a:effectLst/>
                <a:latin typeface="+mn-lt"/>
                <a:ea typeface="+mn-ea"/>
                <a:cs typeface="+mn-cs"/>
              </a:rPr>
              <a:t>),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4</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3.5</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July 2017, the Ministry of Labour, Health, and Social Affairs of Georgia introduced policies for enhanced protection for poorer and sicker people by expanding their benefit packages and included medicines for major Non-Communicable Diseases – cardio-vascular, type 2 diabetes, obstructive pulmonary disease and thyroid conditions next to cancer, epilepsy and Parkinson’s diseases which account for more than 80 percent of the burden of disease in Georgia. Over 600 000 people most in need, will receive coverage with these essential medicines through the primary health care settings. These policies support our efforts to strengthen primary health care system and improve health outcomes related to non-communicable diseases in Georgia, contribute to achieving NCD targets and SDG health goal.  </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6</a:t>
            </a:fld>
            <a:endParaRPr lang="en-US"/>
          </a:p>
        </p:txBody>
      </p:sp>
    </p:spTree>
    <p:extLst>
      <p:ext uri="{BB962C8B-B14F-4D97-AF65-F5344CB8AC3E}">
        <p14:creationId xmlns:p14="http://schemas.microsoft.com/office/powerpoint/2010/main" val="1049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had an honor to present in details our flagship - Hepatitis C elimination program implemented by the Ministry with support of our international partners US CDC, WHO and pharmaceutical company Gilead Sciences Inc. Hereby I would like to share the recent progress and outcomes of the project. In last 4 years, more than 2 mill person were screened and over 68010 enrolled in the program and over 49853 completed the treatment with free high-quality Hepatitis C drugs - </a:t>
            </a:r>
            <a:r>
              <a:rPr lang="en-US" sz="1200" kern="1200" dirty="0" err="1" smtClean="0">
                <a:solidFill>
                  <a:schemeClr val="tx1"/>
                </a:solidFill>
                <a:effectLst/>
                <a:latin typeface="+mn-lt"/>
                <a:ea typeface="+mn-ea"/>
                <a:cs typeface="+mn-cs"/>
              </a:rPr>
              <a:t>Harvoni</a:t>
            </a:r>
            <a:r>
              <a:rPr lang="en-US" sz="1200" kern="1200" dirty="0" smtClean="0">
                <a:solidFill>
                  <a:schemeClr val="tx1"/>
                </a:solidFill>
                <a:effectLst/>
                <a:latin typeface="+mn-lt"/>
                <a:ea typeface="+mn-ea"/>
                <a:cs typeface="+mn-cs"/>
              </a:rPr>
              <a:t>, provided by the pharmaceutical company Gilead Sciences. We have over 98% treatment success rate and the best coverage - 30% when the world's rate is 7-9%.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rgbClr val="FF0000"/>
                </a:solidFill>
              </a:rPr>
              <a:t>Georgia was awarded as a center of excellence in viral hepatitis elimination at the International Liver Congress,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Main priority is sustainable implementation of</a:t>
            </a:r>
            <a:r>
              <a:rPr lang="en-US" sz="1200" b="1" dirty="0" smtClean="0">
                <a:solidFill>
                  <a:schemeClr val="tx2">
                    <a:lumMod val="75000"/>
                  </a:schemeClr>
                </a:solidFill>
              </a:rPr>
              <a:t> </a:t>
            </a:r>
            <a:r>
              <a:rPr lang="en-US" sz="1200" kern="1200" dirty="0" smtClean="0">
                <a:solidFill>
                  <a:schemeClr val="tx1"/>
                </a:solidFill>
                <a:effectLst/>
                <a:latin typeface="+mn-lt"/>
                <a:ea typeface="+mn-ea"/>
                <a:cs typeface="+mn-cs"/>
              </a:rPr>
              <a:t>Universal Health Coverage – a fundamental priority for all to access effective health-care services, reducing financial hardship, and improving health outcomes.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2060"/>
                </a:solidFill>
                <a:latin typeface="Arial" panose="020B0604020202020204" pitchFamily="34" charset="0"/>
                <a:cs typeface="Arial" panose="020B0604020202020204" pitchFamily="34" charset="0"/>
              </a:rPr>
              <a:t>For Achievement</a:t>
            </a:r>
            <a:r>
              <a:rPr lang="en-GB" baseline="0" dirty="0" smtClean="0">
                <a:solidFill>
                  <a:srgbClr val="002060"/>
                </a:solidFill>
                <a:latin typeface="Arial" panose="020B0604020202020204" pitchFamily="34" charset="0"/>
                <a:cs typeface="Arial" panose="020B0604020202020204" pitchFamily="34" charset="0"/>
              </a:rPr>
              <a:t> SDG, </a:t>
            </a:r>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r>
              <a:rPr lang="en-GB" baseline="0" dirty="0" smtClean="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Already started and is continuing expand access to outpatient drugs.</a:t>
            </a:r>
            <a:r>
              <a:rPr lang="en-US" baseline="0" dirty="0" smtClean="0">
                <a:solidFill>
                  <a:srgbClr val="002060"/>
                </a:solidFill>
                <a:latin typeface="Arial" panose="020B0604020202020204" pitchFamily="34" charset="0"/>
                <a:cs typeface="Arial" panose="020B0604020202020204" pitchFamily="34" charset="0"/>
              </a:rPr>
              <a:t> </a:t>
            </a: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we are starting to </a:t>
            </a:r>
            <a:r>
              <a:rPr lang="en-GB" dirty="0" smtClean="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 hope that active discussions and right identification of priorities in health care will significantly contribute to further development of the UHC concept in order to improve the health level of people around the world.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We would like to thank our collaborators from the WHO whose support was crucial for us to achieving the main goal: ensure healthy lives and prosperity of our population.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8</a:t>
            </a:fld>
            <a:endParaRPr lang="en-US"/>
          </a:p>
        </p:txBody>
      </p:sp>
    </p:spTree>
    <p:extLst>
      <p:ext uri="{BB962C8B-B14F-4D97-AF65-F5344CB8AC3E}">
        <p14:creationId xmlns:p14="http://schemas.microsoft.com/office/powerpoint/2010/main" val="994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603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081168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0186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6278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3265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306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98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98472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74968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1560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4850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17-May-19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9398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408" y="1410158"/>
            <a:ext cx="9048466" cy="3343700"/>
          </a:xfrm>
        </p:spPr>
        <p:txBody>
          <a:bodyPr>
            <a:normAutofit/>
          </a:bodyPr>
          <a:lstStyle/>
          <a:p>
            <a:r>
              <a:rPr lang="en-US" sz="3600" b="1" dirty="0" smtClean="0">
                <a:solidFill>
                  <a:schemeClr val="accent5">
                    <a:lumMod val="75000"/>
                  </a:schemeClr>
                </a:solidFill>
              </a:rPr>
              <a:t>Universal </a:t>
            </a:r>
            <a:r>
              <a:rPr lang="en-US" sz="3600" b="1" dirty="0">
                <a:solidFill>
                  <a:schemeClr val="accent5">
                    <a:lumMod val="75000"/>
                  </a:schemeClr>
                </a:solidFill>
              </a:rPr>
              <a:t>Health Coverage: Direct way to financial protection and satisfaction of </a:t>
            </a:r>
            <a:r>
              <a:rPr lang="en-US" sz="3600" b="1" dirty="0" smtClean="0">
                <a:solidFill>
                  <a:schemeClr val="accent5">
                    <a:lumMod val="75000"/>
                  </a:schemeClr>
                </a:solidFill>
              </a:rPr>
              <a:t>population</a:t>
            </a:r>
            <a:endParaRPr lang="en-US" sz="2400" dirty="0"/>
          </a:p>
        </p:txBody>
      </p:sp>
      <p:sp>
        <p:nvSpPr>
          <p:cNvPr id="4" name="Rectangle 3"/>
          <p:cNvSpPr/>
          <p:nvPr/>
        </p:nvSpPr>
        <p:spPr>
          <a:xfrm>
            <a:off x="5246915" y="4180781"/>
            <a:ext cx="6096000" cy="369332"/>
          </a:xfrm>
          <a:prstGeom prst="rect">
            <a:avLst/>
          </a:prstGeom>
        </p:spPr>
        <p:txBody>
          <a:bodyPr>
            <a:spAutoFit/>
          </a:bodyPr>
          <a:lstStyle/>
          <a:p>
            <a:pPr algn="r"/>
            <a:endParaRPr lang="en-US" b="1" dirty="0">
              <a:solidFill>
                <a:schemeClr val="tx2"/>
              </a:solidFill>
            </a:endParaRPr>
          </a:p>
        </p:txBody>
      </p:sp>
      <p:sp>
        <p:nvSpPr>
          <p:cNvPr id="5" name="Subtitle 3"/>
          <p:cNvSpPr>
            <a:spLocks noGrp="1"/>
          </p:cNvSpPr>
          <p:nvPr>
            <p:ph type="subTitle" idx="1"/>
          </p:nvPr>
        </p:nvSpPr>
        <p:spPr>
          <a:xfrm>
            <a:off x="2656115" y="4571769"/>
            <a:ext cx="7086600" cy="1752600"/>
          </a:xfrm>
        </p:spPr>
        <p:txBody>
          <a:bodyPr>
            <a:normAutofit fontScale="92500"/>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Internally Displaced Persons from Occupied Territories, Labour, Health and Social Affairs of Georgia</a:t>
            </a:r>
          </a:p>
          <a:p>
            <a:r>
              <a:rPr lang="en-US" sz="2000" dirty="0" smtClean="0">
                <a:solidFill>
                  <a:srgbClr val="006666"/>
                </a:solidFill>
                <a:latin typeface="Arial" panose="020B0604020202020204" pitchFamily="34" charset="0"/>
                <a:cs typeface="Arial" panose="020B0604020202020204" pitchFamily="34" charset="0"/>
              </a:rPr>
              <a:t>May, 2019</a:t>
            </a:r>
            <a:endParaRPr lang="en-US" sz="2000" dirty="0">
              <a:solidFill>
                <a:srgbClr val="006666"/>
              </a:solidFill>
              <a:latin typeface="Arial" panose="020B0604020202020204" pitchFamily="34" charset="0"/>
              <a:cs typeface="Arial" panose="020B0604020202020204" pitchFamily="34" charset="0"/>
            </a:endParaRPr>
          </a:p>
        </p:txBody>
      </p:sp>
      <p:pic>
        <p:nvPicPr>
          <p:cNvPr id="1027" name="Picture 3" descr="C:\Users\kgoginashvili\AppData\Local\Microsoft\Windows\Temporary Internet Files\Content.Outlook\VH93I27L\JANDACVA_LOGO_E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59" y="276089"/>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6064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157" y="0"/>
            <a:ext cx="10972800" cy="1143000"/>
          </a:xfrm>
        </p:spPr>
        <p:txBody>
          <a:bodyPr>
            <a:noAutofit/>
          </a:bodyPr>
          <a:lstStyle/>
          <a:p>
            <a:r>
              <a:rPr lang="en-US" sz="3600" b="1" dirty="0">
                <a:solidFill>
                  <a:schemeClr val="accent5">
                    <a:lumMod val="75000"/>
                  </a:schemeClr>
                </a:solidFill>
              </a:rPr>
              <a:t>Demographic and Socio-Economic </a:t>
            </a:r>
            <a:r>
              <a:rPr lang="en-US" sz="3600" b="1" dirty="0" smtClean="0">
                <a:solidFill>
                  <a:schemeClr val="accent5">
                    <a:lumMod val="75000"/>
                  </a:schemeClr>
                </a:solidFill>
              </a:rPr>
              <a:t>Situation</a:t>
            </a:r>
            <a:endParaRPr lang="en-US" sz="3200" b="1" dirty="0">
              <a:solidFill>
                <a:schemeClr val="accent5">
                  <a:lumMod val="75000"/>
                </a:schemeClr>
              </a:solidFill>
            </a:endParaRPr>
          </a:p>
        </p:txBody>
      </p:sp>
      <p:sp>
        <p:nvSpPr>
          <p:cNvPr id="15" name="TextBox 14"/>
          <p:cNvSpPr txBox="1"/>
          <p:nvPr/>
        </p:nvSpPr>
        <p:spPr>
          <a:xfrm>
            <a:off x="463382" y="2424293"/>
            <a:ext cx="5409151" cy="1323439"/>
          </a:xfrm>
          <a:prstGeom prst="rect">
            <a:avLst/>
          </a:prstGeom>
          <a:noFill/>
        </p:spPr>
        <p:txBody>
          <a:bodyPr wrap="square" rtlCol="0">
            <a:spAutoFit/>
          </a:bodyPr>
          <a:lstStyle/>
          <a:p>
            <a:r>
              <a:rPr lang="en-US" sz="2000" b="1" dirty="0"/>
              <a:t>Population</a:t>
            </a:r>
            <a:r>
              <a:rPr lang="ka-GE" sz="2000" b="1" dirty="0"/>
              <a:t> </a:t>
            </a:r>
            <a:r>
              <a:rPr lang="en-US" sz="2000" b="1" dirty="0"/>
              <a:t>– 3 </a:t>
            </a:r>
            <a:r>
              <a:rPr lang="en-US" sz="2000" b="1" dirty="0" smtClean="0"/>
              <a:t>726 500</a:t>
            </a:r>
            <a:endParaRPr lang="en-US" sz="2000" b="1" dirty="0"/>
          </a:p>
          <a:p>
            <a:r>
              <a:rPr lang="en-US" sz="2000" b="1" dirty="0"/>
              <a:t>Birth rate (per thousand population) – </a:t>
            </a:r>
            <a:r>
              <a:rPr lang="en-US" sz="2000" b="1" dirty="0" smtClean="0"/>
              <a:t>13.7</a:t>
            </a:r>
            <a:endParaRPr lang="en-US" sz="2000" b="1" dirty="0"/>
          </a:p>
          <a:p>
            <a:r>
              <a:rPr lang="en-US" sz="2000" b="1" dirty="0"/>
              <a:t>Mortality rate (per thousand population) – </a:t>
            </a:r>
            <a:r>
              <a:rPr lang="en-US" sz="2000" b="1" dirty="0" smtClean="0"/>
              <a:t>12.5</a:t>
            </a:r>
            <a:endParaRPr lang="en-US" sz="2000" b="1" dirty="0"/>
          </a:p>
          <a:p>
            <a:r>
              <a:rPr lang="en-US" sz="2000" b="1" dirty="0"/>
              <a:t>Life expectancy at birth – </a:t>
            </a:r>
            <a:r>
              <a:rPr lang="en-US" sz="2000" b="1" dirty="0" smtClean="0"/>
              <a:t>74.0</a:t>
            </a:r>
            <a:endParaRPr lang="en-US" sz="2000" b="1" dirty="0"/>
          </a:p>
        </p:txBody>
      </p:sp>
      <p:sp>
        <p:nvSpPr>
          <p:cNvPr id="16" name="TextBox 15"/>
          <p:cNvSpPr txBox="1"/>
          <p:nvPr/>
        </p:nvSpPr>
        <p:spPr>
          <a:xfrm>
            <a:off x="6291944" y="1326808"/>
            <a:ext cx="5900056" cy="1323439"/>
          </a:xfrm>
          <a:prstGeom prst="rect">
            <a:avLst/>
          </a:prstGeom>
          <a:noFill/>
        </p:spPr>
        <p:txBody>
          <a:bodyPr wrap="square" rtlCol="0">
            <a:spAutoFit/>
          </a:bodyPr>
          <a:lstStyle/>
          <a:p>
            <a:r>
              <a:rPr lang="en-US" sz="2000" b="1" dirty="0"/>
              <a:t>Maternal Mortality (per 100000 live birth) – </a:t>
            </a:r>
            <a:r>
              <a:rPr lang="en-US" sz="2000" b="1" dirty="0" smtClean="0"/>
              <a:t>13.1 (2017)</a:t>
            </a:r>
            <a:endParaRPr lang="en-US" sz="2000" b="1" dirty="0"/>
          </a:p>
          <a:p>
            <a:r>
              <a:rPr lang="en-US" sz="2000" b="1" dirty="0"/>
              <a:t>Infant mortality (per 1000 live birth) </a:t>
            </a:r>
            <a:r>
              <a:rPr lang="ka-GE" sz="2000" b="1" dirty="0"/>
              <a:t> </a:t>
            </a:r>
            <a:r>
              <a:rPr lang="en-US" sz="2000" b="1" dirty="0"/>
              <a:t>– </a:t>
            </a:r>
            <a:r>
              <a:rPr lang="en-US" sz="2000" b="1" dirty="0" smtClean="0"/>
              <a:t>8.1</a:t>
            </a:r>
            <a:endParaRPr lang="en-US" sz="2000" b="1" dirty="0"/>
          </a:p>
          <a:p>
            <a:r>
              <a:rPr lang="en-US" sz="2000" b="1" dirty="0"/>
              <a:t>Under 5 mortality rate (per 1000 live birth) – </a:t>
            </a:r>
            <a:r>
              <a:rPr lang="en-US" sz="2000" b="1" dirty="0" smtClean="0"/>
              <a:t>8.7</a:t>
            </a:r>
          </a:p>
        </p:txBody>
      </p:sp>
      <p:sp>
        <p:nvSpPr>
          <p:cNvPr id="18" name="TextBox 17"/>
          <p:cNvSpPr txBox="1"/>
          <p:nvPr/>
        </p:nvSpPr>
        <p:spPr>
          <a:xfrm>
            <a:off x="5587674" y="3889523"/>
            <a:ext cx="6008914" cy="707886"/>
          </a:xfrm>
          <a:prstGeom prst="rect">
            <a:avLst/>
          </a:prstGeom>
          <a:noFill/>
        </p:spPr>
        <p:txBody>
          <a:bodyPr wrap="square" rtlCol="0">
            <a:spAutoFit/>
          </a:bodyPr>
          <a:lstStyle/>
          <a:p>
            <a:r>
              <a:rPr lang="en-US" sz="2000" b="1" dirty="0"/>
              <a:t>GDP per capita (at current prices), </a:t>
            </a:r>
            <a:r>
              <a:rPr lang="ka-GE" sz="2000" b="1" dirty="0"/>
              <a:t>(2016) </a:t>
            </a:r>
            <a:r>
              <a:rPr lang="en-US" sz="2000" b="1" dirty="0"/>
              <a:t>– </a:t>
            </a:r>
            <a:r>
              <a:rPr lang="en-US" sz="2000" b="1" dirty="0" smtClean="0"/>
              <a:t>4346</a:t>
            </a:r>
            <a:r>
              <a:rPr lang="ka-GE" sz="2000" b="1" dirty="0" smtClean="0"/>
              <a:t> </a:t>
            </a:r>
            <a:r>
              <a:rPr lang="en-US" sz="2000" b="1" dirty="0"/>
              <a:t>$US</a:t>
            </a:r>
          </a:p>
          <a:p>
            <a:r>
              <a:rPr lang="en-US" sz="2000" b="1" dirty="0"/>
              <a:t>GDP real growth – </a:t>
            </a:r>
            <a:r>
              <a:rPr lang="en-US" sz="2000" b="1" dirty="0" smtClean="0"/>
              <a:t>4.7%</a:t>
            </a:r>
            <a:endParaRPr lang="en-US" sz="2000" b="1" dirty="0"/>
          </a:p>
        </p:txBody>
      </p:sp>
      <p:sp>
        <p:nvSpPr>
          <p:cNvPr id="19" name="TextBox 18"/>
          <p:cNvSpPr txBox="1"/>
          <p:nvPr/>
        </p:nvSpPr>
        <p:spPr>
          <a:xfrm>
            <a:off x="3702581" y="5440104"/>
            <a:ext cx="8239048" cy="984885"/>
          </a:xfrm>
          <a:prstGeom prst="rect">
            <a:avLst/>
          </a:prstGeom>
          <a:noFill/>
        </p:spPr>
        <p:txBody>
          <a:bodyPr wrap="square" rtlCol="0">
            <a:spAutoFit/>
          </a:bodyPr>
          <a:lstStyle/>
          <a:p>
            <a:r>
              <a:rPr lang="en-US" sz="2000" b="1" dirty="0"/>
              <a:t>Government expenditure on health as % of GDP – 3% </a:t>
            </a:r>
            <a:endParaRPr lang="en-US" sz="2000" b="1" dirty="0">
              <a:solidFill>
                <a:srgbClr val="C00000"/>
              </a:solidFill>
            </a:endParaRPr>
          </a:p>
          <a:p>
            <a:r>
              <a:rPr lang="en-US" sz="2000" b="1" dirty="0"/>
              <a:t>General Government expenditure on health per capita (USD) – </a:t>
            </a:r>
            <a:r>
              <a:rPr lang="en-US" sz="2000" b="1" dirty="0" smtClean="0"/>
              <a:t>123</a:t>
            </a:r>
            <a:endParaRPr lang="en-US" sz="2000" b="1" dirty="0">
              <a:solidFill>
                <a:srgbClr val="C00000"/>
              </a:solidFill>
            </a:endParaRPr>
          </a:p>
          <a:p>
            <a:endParaRPr lang="en-US" dirty="0"/>
          </a:p>
        </p:txBody>
      </p:sp>
      <p:pic>
        <p:nvPicPr>
          <p:cNvPr id="21" name="Picture 16" descr="Image result for maternal and child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16392" r="52790"/>
          <a:stretch/>
        </p:blipFill>
        <p:spPr bwMode="auto">
          <a:xfrm rot="758580">
            <a:off x="5190874" y="1287320"/>
            <a:ext cx="895843" cy="11124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mography logo-áá¡ á¡á£á áááá¡ á¨áááá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0" y="1313070"/>
            <a:ext cx="1060913" cy="106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áááááá¨áá ááá£áá á¡á£á áá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45" y="3747732"/>
            <a:ext cx="1083929" cy="975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áááááá¨áá ááá£áá á¡á£á áá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336" y="5487623"/>
            <a:ext cx="1069245" cy="88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400"/>
                                        <p:tgtEl>
                                          <p:spTgt spid="205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par>
                          <p:cTn id="18" fill="hold">
                            <p:stCondLst>
                              <p:cond delay="8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fade">
                                      <p:cBhvr>
                                        <p:cTn id="24" dur="400"/>
                                        <p:tgtEl>
                                          <p:spTgt spid="2055"/>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4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881" y="-36422"/>
            <a:ext cx="10672119" cy="1143000"/>
          </a:xfrm>
        </p:spPr>
        <p:txBody>
          <a:bodyPr>
            <a:noAutofit/>
          </a:bodyPr>
          <a:lstStyle/>
          <a:p>
            <a:r>
              <a:rPr lang="en-US" sz="2800" b="1" dirty="0">
                <a:solidFill>
                  <a:schemeClr val="accent5">
                    <a:lumMod val="75000"/>
                  </a:schemeClr>
                </a:solidFill>
              </a:rPr>
              <a:t>Universal Health Care </a:t>
            </a:r>
            <a:r>
              <a:rPr lang="ka-GE" sz="2800" b="1" dirty="0">
                <a:solidFill>
                  <a:schemeClr val="accent5">
                    <a:lumMod val="75000"/>
                  </a:schemeClr>
                </a:solidFill>
              </a:rPr>
              <a:t>– </a:t>
            </a:r>
            <a:r>
              <a:rPr lang="en-US" sz="2800" b="1" dirty="0">
                <a:solidFill>
                  <a:schemeClr val="accent5">
                    <a:lumMod val="75000"/>
                  </a:schemeClr>
                </a:solidFill>
              </a:rPr>
              <a:t>Socially Oriented Political </a:t>
            </a:r>
            <a:r>
              <a:rPr lang="en-US" sz="2800" b="1" dirty="0" smtClean="0">
                <a:solidFill>
                  <a:schemeClr val="accent5">
                    <a:lumMod val="75000"/>
                  </a:schemeClr>
                </a:solidFill>
              </a:rPr>
              <a:t>Platform</a:t>
            </a:r>
            <a:br>
              <a:rPr lang="en-US" sz="2800" b="1" dirty="0" smtClean="0">
                <a:solidFill>
                  <a:schemeClr val="accent5">
                    <a:lumMod val="75000"/>
                  </a:schemeClr>
                </a:solidFill>
              </a:rPr>
            </a:br>
            <a:r>
              <a:rPr lang="en-US" sz="2800" b="1" dirty="0" smtClean="0">
                <a:solidFill>
                  <a:schemeClr val="accent5">
                    <a:lumMod val="75000"/>
                  </a:schemeClr>
                </a:solidFill>
              </a:rPr>
              <a:t>February, 2013  </a:t>
            </a:r>
            <a:endParaRPr lang="en-US" sz="2800" b="1" dirty="0">
              <a:solidFill>
                <a:schemeClr val="accent5">
                  <a:lumMod val="75000"/>
                </a:schemeClr>
              </a:solidFill>
            </a:endParaRPr>
          </a:p>
        </p:txBody>
      </p:sp>
      <p:sp>
        <p:nvSpPr>
          <p:cNvPr id="35" name="Oval 34"/>
          <p:cNvSpPr/>
          <p:nvPr/>
        </p:nvSpPr>
        <p:spPr>
          <a:xfrm>
            <a:off x="3009751" y="5902113"/>
            <a:ext cx="5677724" cy="534333"/>
          </a:xfrm>
          <a:prstGeom prst="ellipse">
            <a:avLst/>
          </a:prstGeom>
          <a:gradFill flip="none" rotWithShape="1">
            <a:gsLst>
              <a:gs pos="0">
                <a:schemeClr val="tx1">
                  <a:alpha val="43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 name="Group 1"/>
          <p:cNvGrpSpPr/>
          <p:nvPr/>
        </p:nvGrpSpPr>
        <p:grpSpPr>
          <a:xfrm>
            <a:off x="3352704" y="2948052"/>
            <a:ext cx="5029471" cy="3855495"/>
            <a:chOff x="3279130" y="1445123"/>
            <a:chExt cx="5372858" cy="4414246"/>
          </a:xfrm>
        </p:grpSpPr>
        <p:grpSp>
          <p:nvGrpSpPr>
            <p:cNvPr id="23" name="Group 22"/>
            <p:cNvGrpSpPr/>
            <p:nvPr/>
          </p:nvGrpSpPr>
          <p:grpSpPr>
            <a:xfrm>
              <a:off x="5103606" y="1445123"/>
              <a:ext cx="3548382" cy="3548382"/>
              <a:chOff x="608012" y="2220660"/>
              <a:chExt cx="2766951" cy="2766951"/>
            </a:xfrm>
          </p:grpSpPr>
          <p:sp>
            <p:nvSpPr>
              <p:cNvPr id="22" name="Oval 21"/>
              <p:cNvSpPr/>
              <p:nvPr/>
            </p:nvSpPr>
            <p:spPr>
              <a:xfrm>
                <a:off x="608012" y="2220660"/>
                <a:ext cx="2766951" cy="2766951"/>
              </a:xfrm>
              <a:prstGeom prst="ellipse">
                <a:avLst/>
              </a:prstGeom>
              <a:gradFill flip="none" rotWithShape="1">
                <a:gsLst>
                  <a:gs pos="66000">
                    <a:schemeClr val="bg1">
                      <a:lumMod val="95000"/>
                    </a:schemeClr>
                  </a:gs>
                  <a:gs pos="23000">
                    <a:srgbClr val="5A5A5A"/>
                  </a:gs>
                  <a:gs pos="45000">
                    <a:schemeClr val="bg1">
                      <a:lumMod val="85000"/>
                    </a:schemeClr>
                  </a:gs>
                  <a:gs pos="1000">
                    <a:schemeClr val="accent1">
                      <a:tint val="66000"/>
                      <a:satMod val="160000"/>
                      <a:alpha val="0"/>
                      <a:lumMod val="0"/>
                    </a:schemeClr>
                  </a:gs>
                  <a:gs pos="100000">
                    <a:schemeClr val="tx1">
                      <a:alpha val="5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p:cNvSpPr/>
              <p:nvPr/>
            </p:nvSpPr>
            <p:spPr>
              <a:xfrm>
                <a:off x="721448" y="2334097"/>
                <a:ext cx="2540079" cy="2540078"/>
              </a:xfrm>
              <a:prstGeom prst="ellipse">
                <a:avLst/>
              </a:prstGeom>
              <a:gradFill flip="none" rotWithShape="1">
                <a:gsLst>
                  <a:gs pos="83000">
                    <a:schemeClr val="bg1">
                      <a:lumMod val="85000"/>
                    </a:schemeClr>
                  </a:gs>
                  <a:gs pos="0">
                    <a:srgbClr val="5A5A5A"/>
                  </a:gs>
                  <a:gs pos="39195">
                    <a:schemeClr val="bg1">
                      <a:lumMod val="85000"/>
                    </a:schemeClr>
                  </a:gs>
                  <a:gs pos="62000">
                    <a:srgbClr val="000000"/>
                  </a:gs>
                  <a:gs pos="13000">
                    <a:schemeClr val="bg1">
                      <a:lumMod val="93000"/>
                    </a:schemeClr>
                  </a:gs>
                  <a:gs pos="100000">
                    <a:schemeClr val="tx1">
                      <a:alpha val="5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793760" y="2406408"/>
                <a:ext cx="2395455" cy="2395455"/>
              </a:xfrm>
              <a:prstGeom prst="ellipse">
                <a:avLst/>
              </a:prstGeom>
              <a:gradFill flip="none" rotWithShape="1">
                <a:gsLst>
                  <a:gs pos="83000">
                    <a:schemeClr val="bg1">
                      <a:lumMod val="85000"/>
                    </a:schemeClr>
                  </a:gs>
                  <a:gs pos="22000">
                    <a:srgbClr val="5A5A5A"/>
                  </a:gs>
                  <a:gs pos="39195">
                    <a:schemeClr val="bg1">
                      <a:lumMod val="85000"/>
                    </a:schemeClr>
                  </a:gs>
                  <a:gs pos="62000">
                    <a:srgbClr val="000000"/>
                  </a:gs>
                  <a:gs pos="5000">
                    <a:schemeClr val="accent1">
                      <a:tint val="66000"/>
                      <a:satMod val="160000"/>
                      <a:alpha val="0"/>
                      <a:lumMod val="0"/>
                    </a:schemeClr>
                  </a:gs>
                  <a:gs pos="100000">
                    <a:schemeClr val="tx1">
                      <a:alpha val="5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p:cNvSpPr>
              <a:spLocks noChangeArrowheads="1"/>
            </p:cNvSpPr>
            <p:nvPr/>
          </p:nvSpPr>
          <p:spPr bwMode="auto">
            <a:xfrm>
              <a:off x="6877077" y="3218594"/>
              <a:ext cx="720" cy="720"/>
            </a:xfrm>
            <a:prstGeom prst="rect">
              <a:avLst/>
            </a:prstGeom>
            <a:solidFill>
              <a:schemeClr val="tx1">
                <a:lumMod val="75000"/>
                <a:lumOff val="25000"/>
              </a:schemeClr>
            </a:solidFill>
            <a:ln w="0">
              <a:noFill/>
              <a:prstDash val="solid"/>
              <a:miter lim="800000"/>
              <a:headEnd/>
              <a:tailEnd/>
            </a:ln>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5442435" y="2823924"/>
              <a:ext cx="1434642" cy="1830753"/>
            </a:xfrm>
            <a:custGeom>
              <a:avLst/>
              <a:gdLst>
                <a:gd name="T0" fmla="*/ 1020 w 1992"/>
                <a:gd name="T1" fmla="*/ 5 h 2542"/>
                <a:gd name="T2" fmla="*/ 1121 w 1992"/>
                <a:gd name="T3" fmla="*/ 42 h 2542"/>
                <a:gd name="T4" fmla="*/ 1203 w 1992"/>
                <a:gd name="T5" fmla="*/ 111 h 2542"/>
                <a:gd name="T6" fmla="*/ 1258 w 1992"/>
                <a:gd name="T7" fmla="*/ 203 h 2542"/>
                <a:gd name="T8" fmla="*/ 1278 w 1992"/>
                <a:gd name="T9" fmla="*/ 313 h 2542"/>
                <a:gd name="T10" fmla="*/ 1259 w 1992"/>
                <a:gd name="T11" fmla="*/ 419 h 2542"/>
                <a:gd name="T12" fmla="*/ 1208 w 1992"/>
                <a:gd name="T13" fmla="*/ 510 h 2542"/>
                <a:gd name="T14" fmla="*/ 1172 w 1992"/>
                <a:gd name="T15" fmla="*/ 548 h 2542"/>
                <a:gd name="T16" fmla="*/ 1992 w 1992"/>
                <a:gd name="T17" fmla="*/ 1369 h 2542"/>
                <a:gd name="T18" fmla="*/ 1954 w 1992"/>
                <a:gd name="T19" fmla="*/ 1334 h 2542"/>
                <a:gd name="T20" fmla="*/ 1862 w 1992"/>
                <a:gd name="T21" fmla="*/ 1283 h 2542"/>
                <a:gd name="T22" fmla="*/ 1756 w 1992"/>
                <a:gd name="T23" fmla="*/ 1265 h 2542"/>
                <a:gd name="T24" fmla="*/ 1647 w 1992"/>
                <a:gd name="T25" fmla="*/ 1285 h 2542"/>
                <a:gd name="T26" fmla="*/ 1555 w 1992"/>
                <a:gd name="T27" fmla="*/ 1338 h 2542"/>
                <a:gd name="T28" fmla="*/ 1486 w 1992"/>
                <a:gd name="T29" fmla="*/ 1420 h 2542"/>
                <a:gd name="T30" fmla="*/ 1449 w 1992"/>
                <a:gd name="T31" fmla="*/ 1523 h 2542"/>
                <a:gd name="T32" fmla="*/ 1449 w 1992"/>
                <a:gd name="T33" fmla="*/ 1634 h 2542"/>
                <a:gd name="T34" fmla="*/ 1488 w 1992"/>
                <a:gd name="T35" fmla="*/ 1736 h 2542"/>
                <a:gd name="T36" fmla="*/ 1557 w 1992"/>
                <a:gd name="T37" fmla="*/ 1817 h 2542"/>
                <a:gd name="T38" fmla="*/ 1649 w 1992"/>
                <a:gd name="T39" fmla="*/ 1870 h 2542"/>
                <a:gd name="T40" fmla="*/ 1758 w 1992"/>
                <a:gd name="T41" fmla="*/ 1890 h 2542"/>
                <a:gd name="T42" fmla="*/ 1864 w 1992"/>
                <a:gd name="T43" fmla="*/ 1872 h 2542"/>
                <a:gd name="T44" fmla="*/ 1956 w 1992"/>
                <a:gd name="T45" fmla="*/ 1819 h 2542"/>
                <a:gd name="T46" fmla="*/ 1992 w 1992"/>
                <a:gd name="T47" fmla="*/ 2542 h 2542"/>
                <a:gd name="T48" fmla="*/ 1698 w 1992"/>
                <a:gd name="T49" fmla="*/ 2520 h 2542"/>
                <a:gd name="T50" fmla="*/ 1417 w 1992"/>
                <a:gd name="T51" fmla="*/ 2457 h 2542"/>
                <a:gd name="T52" fmla="*/ 1153 w 1992"/>
                <a:gd name="T53" fmla="*/ 2356 h 2542"/>
                <a:gd name="T54" fmla="*/ 909 w 1992"/>
                <a:gd name="T55" fmla="*/ 2221 h 2542"/>
                <a:gd name="T56" fmla="*/ 686 w 1992"/>
                <a:gd name="T57" fmla="*/ 2053 h 2542"/>
                <a:gd name="T58" fmla="*/ 488 w 1992"/>
                <a:gd name="T59" fmla="*/ 1857 h 2542"/>
                <a:gd name="T60" fmla="*/ 322 w 1992"/>
                <a:gd name="T61" fmla="*/ 1634 h 2542"/>
                <a:gd name="T62" fmla="*/ 185 w 1992"/>
                <a:gd name="T63" fmla="*/ 1389 h 2542"/>
                <a:gd name="T64" fmla="*/ 84 w 1992"/>
                <a:gd name="T65" fmla="*/ 1124 h 2542"/>
                <a:gd name="T66" fmla="*/ 22 w 1992"/>
                <a:gd name="T67" fmla="*/ 843 h 2542"/>
                <a:gd name="T68" fmla="*/ 0 w 1992"/>
                <a:gd name="T69" fmla="*/ 548 h 2542"/>
                <a:gd name="T70" fmla="*/ 759 w 1992"/>
                <a:gd name="T71" fmla="*/ 548 h 2542"/>
                <a:gd name="T72" fmla="*/ 693 w 1992"/>
                <a:gd name="T73" fmla="*/ 468 h 2542"/>
                <a:gd name="T74" fmla="*/ 656 w 1992"/>
                <a:gd name="T75" fmla="*/ 369 h 2542"/>
                <a:gd name="T76" fmla="*/ 656 w 1992"/>
                <a:gd name="T77" fmla="*/ 258 h 2542"/>
                <a:gd name="T78" fmla="*/ 695 w 1992"/>
                <a:gd name="T79" fmla="*/ 157 h 2542"/>
                <a:gd name="T80" fmla="*/ 762 w 1992"/>
                <a:gd name="T81" fmla="*/ 75 h 2542"/>
                <a:gd name="T82" fmla="*/ 854 w 1992"/>
                <a:gd name="T83" fmla="*/ 20 h 2542"/>
                <a:gd name="T84" fmla="*/ 963 w 1992"/>
                <a:gd name="T85"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2" h="2542">
                  <a:moveTo>
                    <a:pt x="963" y="0"/>
                  </a:moveTo>
                  <a:lnTo>
                    <a:pt x="1020" y="5"/>
                  </a:lnTo>
                  <a:lnTo>
                    <a:pt x="1073" y="20"/>
                  </a:lnTo>
                  <a:lnTo>
                    <a:pt x="1121" y="42"/>
                  </a:lnTo>
                  <a:lnTo>
                    <a:pt x="1164" y="73"/>
                  </a:lnTo>
                  <a:lnTo>
                    <a:pt x="1203" y="111"/>
                  </a:lnTo>
                  <a:lnTo>
                    <a:pt x="1234" y="153"/>
                  </a:lnTo>
                  <a:lnTo>
                    <a:pt x="1258" y="203"/>
                  </a:lnTo>
                  <a:lnTo>
                    <a:pt x="1272" y="256"/>
                  </a:lnTo>
                  <a:lnTo>
                    <a:pt x="1278" y="313"/>
                  </a:lnTo>
                  <a:lnTo>
                    <a:pt x="1272" y="367"/>
                  </a:lnTo>
                  <a:lnTo>
                    <a:pt x="1259" y="419"/>
                  </a:lnTo>
                  <a:lnTo>
                    <a:pt x="1237" y="466"/>
                  </a:lnTo>
                  <a:lnTo>
                    <a:pt x="1208" y="510"/>
                  </a:lnTo>
                  <a:lnTo>
                    <a:pt x="1172" y="546"/>
                  </a:lnTo>
                  <a:lnTo>
                    <a:pt x="1172" y="548"/>
                  </a:lnTo>
                  <a:lnTo>
                    <a:pt x="1992" y="548"/>
                  </a:lnTo>
                  <a:lnTo>
                    <a:pt x="1992" y="1369"/>
                  </a:lnTo>
                  <a:lnTo>
                    <a:pt x="1990" y="1369"/>
                  </a:lnTo>
                  <a:lnTo>
                    <a:pt x="1954" y="1334"/>
                  </a:lnTo>
                  <a:lnTo>
                    <a:pt x="1910" y="1305"/>
                  </a:lnTo>
                  <a:lnTo>
                    <a:pt x="1862" y="1283"/>
                  </a:lnTo>
                  <a:lnTo>
                    <a:pt x="1811" y="1268"/>
                  </a:lnTo>
                  <a:lnTo>
                    <a:pt x="1756" y="1265"/>
                  </a:lnTo>
                  <a:lnTo>
                    <a:pt x="1700" y="1270"/>
                  </a:lnTo>
                  <a:lnTo>
                    <a:pt x="1647" y="1285"/>
                  </a:lnTo>
                  <a:lnTo>
                    <a:pt x="1599" y="1307"/>
                  </a:lnTo>
                  <a:lnTo>
                    <a:pt x="1555" y="1338"/>
                  </a:lnTo>
                  <a:lnTo>
                    <a:pt x="1517" y="1376"/>
                  </a:lnTo>
                  <a:lnTo>
                    <a:pt x="1486" y="1420"/>
                  </a:lnTo>
                  <a:lnTo>
                    <a:pt x="1464" y="1470"/>
                  </a:lnTo>
                  <a:lnTo>
                    <a:pt x="1449" y="1523"/>
                  </a:lnTo>
                  <a:lnTo>
                    <a:pt x="1444" y="1579"/>
                  </a:lnTo>
                  <a:lnTo>
                    <a:pt x="1449" y="1634"/>
                  </a:lnTo>
                  <a:lnTo>
                    <a:pt x="1464" y="1687"/>
                  </a:lnTo>
                  <a:lnTo>
                    <a:pt x="1488" y="1736"/>
                  </a:lnTo>
                  <a:lnTo>
                    <a:pt x="1519" y="1780"/>
                  </a:lnTo>
                  <a:lnTo>
                    <a:pt x="1557" y="1817"/>
                  </a:lnTo>
                  <a:lnTo>
                    <a:pt x="1601" y="1848"/>
                  </a:lnTo>
                  <a:lnTo>
                    <a:pt x="1649" y="1870"/>
                  </a:lnTo>
                  <a:lnTo>
                    <a:pt x="1702" y="1884"/>
                  </a:lnTo>
                  <a:lnTo>
                    <a:pt x="1758" y="1890"/>
                  </a:lnTo>
                  <a:lnTo>
                    <a:pt x="1813" y="1884"/>
                  </a:lnTo>
                  <a:lnTo>
                    <a:pt x="1864" y="1872"/>
                  </a:lnTo>
                  <a:lnTo>
                    <a:pt x="1912" y="1848"/>
                  </a:lnTo>
                  <a:lnTo>
                    <a:pt x="1956" y="1819"/>
                  </a:lnTo>
                  <a:lnTo>
                    <a:pt x="1992" y="1782"/>
                  </a:lnTo>
                  <a:lnTo>
                    <a:pt x="1992" y="2542"/>
                  </a:lnTo>
                  <a:lnTo>
                    <a:pt x="1844" y="2537"/>
                  </a:lnTo>
                  <a:lnTo>
                    <a:pt x="1698" y="2520"/>
                  </a:lnTo>
                  <a:lnTo>
                    <a:pt x="1555" y="2493"/>
                  </a:lnTo>
                  <a:lnTo>
                    <a:pt x="1417" y="2457"/>
                  </a:lnTo>
                  <a:lnTo>
                    <a:pt x="1283" y="2411"/>
                  </a:lnTo>
                  <a:lnTo>
                    <a:pt x="1153" y="2356"/>
                  </a:lnTo>
                  <a:lnTo>
                    <a:pt x="1027" y="2292"/>
                  </a:lnTo>
                  <a:lnTo>
                    <a:pt x="909" y="2221"/>
                  </a:lnTo>
                  <a:lnTo>
                    <a:pt x="793" y="2140"/>
                  </a:lnTo>
                  <a:lnTo>
                    <a:pt x="686" y="2053"/>
                  </a:lnTo>
                  <a:lnTo>
                    <a:pt x="583" y="1958"/>
                  </a:lnTo>
                  <a:lnTo>
                    <a:pt x="488" y="1857"/>
                  </a:lnTo>
                  <a:lnTo>
                    <a:pt x="401" y="1747"/>
                  </a:lnTo>
                  <a:lnTo>
                    <a:pt x="322" y="1634"/>
                  </a:lnTo>
                  <a:lnTo>
                    <a:pt x="249" y="1513"/>
                  </a:lnTo>
                  <a:lnTo>
                    <a:pt x="185" y="1389"/>
                  </a:lnTo>
                  <a:lnTo>
                    <a:pt x="130" y="1259"/>
                  </a:lnTo>
                  <a:lnTo>
                    <a:pt x="84" y="1124"/>
                  </a:lnTo>
                  <a:lnTo>
                    <a:pt x="48" y="985"/>
                  </a:lnTo>
                  <a:lnTo>
                    <a:pt x="22" y="843"/>
                  </a:lnTo>
                  <a:lnTo>
                    <a:pt x="6" y="698"/>
                  </a:lnTo>
                  <a:lnTo>
                    <a:pt x="0" y="548"/>
                  </a:lnTo>
                  <a:lnTo>
                    <a:pt x="0" y="548"/>
                  </a:lnTo>
                  <a:lnTo>
                    <a:pt x="759" y="548"/>
                  </a:lnTo>
                  <a:lnTo>
                    <a:pt x="722" y="512"/>
                  </a:lnTo>
                  <a:lnTo>
                    <a:pt x="693" y="468"/>
                  </a:lnTo>
                  <a:lnTo>
                    <a:pt x="671" y="420"/>
                  </a:lnTo>
                  <a:lnTo>
                    <a:pt x="656" y="369"/>
                  </a:lnTo>
                  <a:lnTo>
                    <a:pt x="653" y="314"/>
                  </a:lnTo>
                  <a:lnTo>
                    <a:pt x="656" y="258"/>
                  </a:lnTo>
                  <a:lnTo>
                    <a:pt x="671" y="205"/>
                  </a:lnTo>
                  <a:lnTo>
                    <a:pt x="695" y="157"/>
                  </a:lnTo>
                  <a:lnTo>
                    <a:pt x="724" y="113"/>
                  </a:lnTo>
                  <a:lnTo>
                    <a:pt x="762" y="75"/>
                  </a:lnTo>
                  <a:lnTo>
                    <a:pt x="806" y="44"/>
                  </a:lnTo>
                  <a:lnTo>
                    <a:pt x="854" y="20"/>
                  </a:lnTo>
                  <a:lnTo>
                    <a:pt x="907" y="5"/>
                  </a:lnTo>
                  <a:lnTo>
                    <a:pt x="963" y="0"/>
                  </a:lnTo>
                  <a:close/>
                </a:path>
              </a:pathLst>
            </a:custGeom>
            <a:solidFill>
              <a:schemeClr val="accent4"/>
            </a:solidFill>
            <a:ln w="38100">
              <a:gradFill flip="none" rotWithShape="1">
                <a:gsLst>
                  <a:gs pos="0">
                    <a:schemeClr val="bg1">
                      <a:lumMod val="85000"/>
                    </a:schemeClr>
                  </a:gs>
                  <a:gs pos="100000">
                    <a:schemeClr val="tx1">
                      <a:lumMod val="65000"/>
                      <a:lumOff val="35000"/>
                    </a:schemeClr>
                  </a:gs>
                </a:gsLst>
                <a:lin ang="13500000" scaled="1"/>
                <a:tileRect/>
              </a:gradFill>
              <a:prstDash val="solid"/>
              <a:round/>
              <a:headEnd/>
              <a:tailEnd/>
            </a:ln>
            <a:effectLst>
              <a:innerShdw blurRad="558800" dist="203200" dir="81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5442435" y="1783952"/>
              <a:ext cx="1829313" cy="1434642"/>
            </a:xfrm>
            <a:custGeom>
              <a:avLst/>
              <a:gdLst>
                <a:gd name="T0" fmla="*/ 1992 w 2540"/>
                <a:gd name="T1" fmla="*/ 0 h 1992"/>
                <a:gd name="T2" fmla="*/ 2031 w 2540"/>
                <a:gd name="T3" fmla="*/ 722 h 1992"/>
                <a:gd name="T4" fmla="*/ 2120 w 2540"/>
                <a:gd name="T5" fmla="*/ 671 h 1992"/>
                <a:gd name="T6" fmla="*/ 2226 w 2540"/>
                <a:gd name="T7" fmla="*/ 651 h 1992"/>
                <a:gd name="T8" fmla="*/ 2336 w 2540"/>
                <a:gd name="T9" fmla="*/ 671 h 1992"/>
                <a:gd name="T10" fmla="*/ 2429 w 2540"/>
                <a:gd name="T11" fmla="*/ 724 h 1992"/>
                <a:gd name="T12" fmla="*/ 2496 w 2540"/>
                <a:gd name="T13" fmla="*/ 806 h 1992"/>
                <a:gd name="T14" fmla="*/ 2535 w 2540"/>
                <a:gd name="T15" fmla="*/ 907 h 1992"/>
                <a:gd name="T16" fmla="*/ 2537 w 2540"/>
                <a:gd name="T17" fmla="*/ 1020 h 1992"/>
                <a:gd name="T18" fmla="*/ 2498 w 2540"/>
                <a:gd name="T19" fmla="*/ 1120 h 1992"/>
                <a:gd name="T20" fmla="*/ 2431 w 2540"/>
                <a:gd name="T21" fmla="*/ 1203 h 1992"/>
                <a:gd name="T22" fmla="*/ 2337 w 2540"/>
                <a:gd name="T23" fmla="*/ 1258 h 1992"/>
                <a:gd name="T24" fmla="*/ 2230 w 2540"/>
                <a:gd name="T25" fmla="*/ 1278 h 1992"/>
                <a:gd name="T26" fmla="*/ 2122 w 2540"/>
                <a:gd name="T27" fmla="*/ 1259 h 1992"/>
                <a:gd name="T28" fmla="*/ 2032 w 2540"/>
                <a:gd name="T29" fmla="*/ 1208 h 1992"/>
                <a:gd name="T30" fmla="*/ 1992 w 2540"/>
                <a:gd name="T31" fmla="*/ 1172 h 1992"/>
                <a:gd name="T32" fmla="*/ 1172 w 2540"/>
                <a:gd name="T33" fmla="*/ 1992 h 1992"/>
                <a:gd name="T34" fmla="*/ 1208 w 2540"/>
                <a:gd name="T35" fmla="*/ 1954 h 1992"/>
                <a:gd name="T36" fmla="*/ 1259 w 2540"/>
                <a:gd name="T37" fmla="*/ 1863 h 1992"/>
                <a:gd name="T38" fmla="*/ 1278 w 2540"/>
                <a:gd name="T39" fmla="*/ 1757 h 1992"/>
                <a:gd name="T40" fmla="*/ 1258 w 2540"/>
                <a:gd name="T41" fmla="*/ 1647 h 1992"/>
                <a:gd name="T42" fmla="*/ 1203 w 2540"/>
                <a:gd name="T43" fmla="*/ 1555 h 1992"/>
                <a:gd name="T44" fmla="*/ 1121 w 2540"/>
                <a:gd name="T45" fmla="*/ 1486 h 1992"/>
                <a:gd name="T46" fmla="*/ 1020 w 2540"/>
                <a:gd name="T47" fmla="*/ 1449 h 1992"/>
                <a:gd name="T48" fmla="*/ 907 w 2540"/>
                <a:gd name="T49" fmla="*/ 1449 h 1992"/>
                <a:gd name="T50" fmla="*/ 806 w 2540"/>
                <a:gd name="T51" fmla="*/ 1488 h 1992"/>
                <a:gd name="T52" fmla="*/ 724 w 2540"/>
                <a:gd name="T53" fmla="*/ 1557 h 1992"/>
                <a:gd name="T54" fmla="*/ 671 w 2540"/>
                <a:gd name="T55" fmla="*/ 1649 h 1992"/>
                <a:gd name="T56" fmla="*/ 653 w 2540"/>
                <a:gd name="T57" fmla="*/ 1758 h 1992"/>
                <a:gd name="T58" fmla="*/ 671 w 2540"/>
                <a:gd name="T59" fmla="*/ 1864 h 1992"/>
                <a:gd name="T60" fmla="*/ 722 w 2540"/>
                <a:gd name="T61" fmla="*/ 1956 h 1992"/>
                <a:gd name="T62" fmla="*/ 0 w 2540"/>
                <a:gd name="T63" fmla="*/ 1992 h 1992"/>
                <a:gd name="T64" fmla="*/ 22 w 2540"/>
                <a:gd name="T65" fmla="*/ 1698 h 1992"/>
                <a:gd name="T66" fmla="*/ 84 w 2540"/>
                <a:gd name="T67" fmla="*/ 1417 h 1992"/>
                <a:gd name="T68" fmla="*/ 185 w 2540"/>
                <a:gd name="T69" fmla="*/ 1153 h 1992"/>
                <a:gd name="T70" fmla="*/ 322 w 2540"/>
                <a:gd name="T71" fmla="*/ 907 h 1992"/>
                <a:gd name="T72" fmla="*/ 488 w 2540"/>
                <a:gd name="T73" fmla="*/ 685 h 1992"/>
                <a:gd name="T74" fmla="*/ 686 w 2540"/>
                <a:gd name="T75" fmla="*/ 488 h 1992"/>
                <a:gd name="T76" fmla="*/ 909 w 2540"/>
                <a:gd name="T77" fmla="*/ 320 h 1992"/>
                <a:gd name="T78" fmla="*/ 1153 w 2540"/>
                <a:gd name="T79" fmla="*/ 185 h 1992"/>
                <a:gd name="T80" fmla="*/ 1417 w 2540"/>
                <a:gd name="T81" fmla="*/ 84 h 1992"/>
                <a:gd name="T82" fmla="*/ 1698 w 2540"/>
                <a:gd name="T83" fmla="*/ 22 h 1992"/>
                <a:gd name="T84" fmla="*/ 1992 w 2540"/>
                <a:gd name="T85"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0" h="1992">
                  <a:moveTo>
                    <a:pt x="1992" y="0"/>
                  </a:moveTo>
                  <a:lnTo>
                    <a:pt x="1992" y="0"/>
                  </a:lnTo>
                  <a:lnTo>
                    <a:pt x="1992" y="759"/>
                  </a:lnTo>
                  <a:lnTo>
                    <a:pt x="2031" y="722"/>
                  </a:lnTo>
                  <a:lnTo>
                    <a:pt x="2073" y="693"/>
                  </a:lnTo>
                  <a:lnTo>
                    <a:pt x="2120" y="671"/>
                  </a:lnTo>
                  <a:lnTo>
                    <a:pt x="2171" y="656"/>
                  </a:lnTo>
                  <a:lnTo>
                    <a:pt x="2226" y="651"/>
                  </a:lnTo>
                  <a:lnTo>
                    <a:pt x="2283" y="656"/>
                  </a:lnTo>
                  <a:lnTo>
                    <a:pt x="2336" y="671"/>
                  </a:lnTo>
                  <a:lnTo>
                    <a:pt x="2385" y="693"/>
                  </a:lnTo>
                  <a:lnTo>
                    <a:pt x="2429" y="724"/>
                  </a:lnTo>
                  <a:lnTo>
                    <a:pt x="2465" y="762"/>
                  </a:lnTo>
                  <a:lnTo>
                    <a:pt x="2496" y="806"/>
                  </a:lnTo>
                  <a:lnTo>
                    <a:pt x="2520" y="854"/>
                  </a:lnTo>
                  <a:lnTo>
                    <a:pt x="2535" y="907"/>
                  </a:lnTo>
                  <a:lnTo>
                    <a:pt x="2540" y="963"/>
                  </a:lnTo>
                  <a:lnTo>
                    <a:pt x="2537" y="1020"/>
                  </a:lnTo>
                  <a:lnTo>
                    <a:pt x="2522" y="1073"/>
                  </a:lnTo>
                  <a:lnTo>
                    <a:pt x="2498" y="1120"/>
                  </a:lnTo>
                  <a:lnTo>
                    <a:pt x="2467" y="1164"/>
                  </a:lnTo>
                  <a:lnTo>
                    <a:pt x="2431" y="1203"/>
                  </a:lnTo>
                  <a:lnTo>
                    <a:pt x="2387" y="1234"/>
                  </a:lnTo>
                  <a:lnTo>
                    <a:pt x="2337" y="1258"/>
                  </a:lnTo>
                  <a:lnTo>
                    <a:pt x="2286" y="1272"/>
                  </a:lnTo>
                  <a:lnTo>
                    <a:pt x="2230" y="1278"/>
                  </a:lnTo>
                  <a:lnTo>
                    <a:pt x="2175" y="1272"/>
                  </a:lnTo>
                  <a:lnTo>
                    <a:pt x="2122" y="1259"/>
                  </a:lnTo>
                  <a:lnTo>
                    <a:pt x="2074" y="1237"/>
                  </a:lnTo>
                  <a:lnTo>
                    <a:pt x="2032" y="1208"/>
                  </a:lnTo>
                  <a:lnTo>
                    <a:pt x="1994" y="1172"/>
                  </a:lnTo>
                  <a:lnTo>
                    <a:pt x="1992" y="1172"/>
                  </a:lnTo>
                  <a:lnTo>
                    <a:pt x="1992" y="1992"/>
                  </a:lnTo>
                  <a:lnTo>
                    <a:pt x="1172" y="1992"/>
                  </a:lnTo>
                  <a:lnTo>
                    <a:pt x="1172" y="1990"/>
                  </a:lnTo>
                  <a:lnTo>
                    <a:pt x="1208" y="1954"/>
                  </a:lnTo>
                  <a:lnTo>
                    <a:pt x="1237" y="1910"/>
                  </a:lnTo>
                  <a:lnTo>
                    <a:pt x="1259" y="1863"/>
                  </a:lnTo>
                  <a:lnTo>
                    <a:pt x="1272" y="1811"/>
                  </a:lnTo>
                  <a:lnTo>
                    <a:pt x="1278" y="1757"/>
                  </a:lnTo>
                  <a:lnTo>
                    <a:pt x="1272" y="1700"/>
                  </a:lnTo>
                  <a:lnTo>
                    <a:pt x="1258" y="1647"/>
                  </a:lnTo>
                  <a:lnTo>
                    <a:pt x="1234" y="1597"/>
                  </a:lnTo>
                  <a:lnTo>
                    <a:pt x="1203" y="1555"/>
                  </a:lnTo>
                  <a:lnTo>
                    <a:pt x="1164" y="1517"/>
                  </a:lnTo>
                  <a:lnTo>
                    <a:pt x="1121" y="1486"/>
                  </a:lnTo>
                  <a:lnTo>
                    <a:pt x="1073" y="1464"/>
                  </a:lnTo>
                  <a:lnTo>
                    <a:pt x="1020" y="1449"/>
                  </a:lnTo>
                  <a:lnTo>
                    <a:pt x="963" y="1444"/>
                  </a:lnTo>
                  <a:lnTo>
                    <a:pt x="907" y="1449"/>
                  </a:lnTo>
                  <a:lnTo>
                    <a:pt x="854" y="1464"/>
                  </a:lnTo>
                  <a:lnTo>
                    <a:pt x="806" y="1488"/>
                  </a:lnTo>
                  <a:lnTo>
                    <a:pt x="762" y="1519"/>
                  </a:lnTo>
                  <a:lnTo>
                    <a:pt x="724" y="1557"/>
                  </a:lnTo>
                  <a:lnTo>
                    <a:pt x="695" y="1601"/>
                  </a:lnTo>
                  <a:lnTo>
                    <a:pt x="671" y="1649"/>
                  </a:lnTo>
                  <a:lnTo>
                    <a:pt x="656" y="1702"/>
                  </a:lnTo>
                  <a:lnTo>
                    <a:pt x="653" y="1758"/>
                  </a:lnTo>
                  <a:lnTo>
                    <a:pt x="656" y="1813"/>
                  </a:lnTo>
                  <a:lnTo>
                    <a:pt x="671" y="1864"/>
                  </a:lnTo>
                  <a:lnTo>
                    <a:pt x="693" y="1912"/>
                  </a:lnTo>
                  <a:lnTo>
                    <a:pt x="722" y="1956"/>
                  </a:lnTo>
                  <a:lnTo>
                    <a:pt x="759" y="1992"/>
                  </a:lnTo>
                  <a:lnTo>
                    <a:pt x="0" y="1992"/>
                  </a:lnTo>
                  <a:lnTo>
                    <a:pt x="6" y="1844"/>
                  </a:lnTo>
                  <a:lnTo>
                    <a:pt x="22" y="1698"/>
                  </a:lnTo>
                  <a:lnTo>
                    <a:pt x="48" y="1555"/>
                  </a:lnTo>
                  <a:lnTo>
                    <a:pt x="84" y="1417"/>
                  </a:lnTo>
                  <a:lnTo>
                    <a:pt x="130" y="1283"/>
                  </a:lnTo>
                  <a:lnTo>
                    <a:pt x="185" y="1153"/>
                  </a:lnTo>
                  <a:lnTo>
                    <a:pt x="249" y="1027"/>
                  </a:lnTo>
                  <a:lnTo>
                    <a:pt x="322" y="907"/>
                  </a:lnTo>
                  <a:lnTo>
                    <a:pt x="401" y="793"/>
                  </a:lnTo>
                  <a:lnTo>
                    <a:pt x="488" y="685"/>
                  </a:lnTo>
                  <a:lnTo>
                    <a:pt x="583" y="583"/>
                  </a:lnTo>
                  <a:lnTo>
                    <a:pt x="686" y="488"/>
                  </a:lnTo>
                  <a:lnTo>
                    <a:pt x="793" y="400"/>
                  </a:lnTo>
                  <a:lnTo>
                    <a:pt x="909" y="320"/>
                  </a:lnTo>
                  <a:lnTo>
                    <a:pt x="1027" y="249"/>
                  </a:lnTo>
                  <a:lnTo>
                    <a:pt x="1153" y="185"/>
                  </a:lnTo>
                  <a:lnTo>
                    <a:pt x="1283" y="130"/>
                  </a:lnTo>
                  <a:lnTo>
                    <a:pt x="1417" y="84"/>
                  </a:lnTo>
                  <a:lnTo>
                    <a:pt x="1555" y="48"/>
                  </a:lnTo>
                  <a:lnTo>
                    <a:pt x="1698" y="22"/>
                  </a:lnTo>
                  <a:lnTo>
                    <a:pt x="1844" y="5"/>
                  </a:lnTo>
                  <a:lnTo>
                    <a:pt x="1992" y="0"/>
                  </a:lnTo>
                  <a:close/>
                </a:path>
              </a:pathLst>
            </a:custGeom>
            <a:solidFill>
              <a:schemeClr val="accent1"/>
            </a:solidFill>
            <a:ln w="38100">
              <a:gradFill flip="none" rotWithShape="1">
                <a:gsLst>
                  <a:gs pos="0">
                    <a:schemeClr val="accent1"/>
                  </a:gs>
                  <a:gs pos="100000">
                    <a:schemeClr val="accent1">
                      <a:lumMod val="75000"/>
                    </a:schemeClr>
                  </a:gs>
                </a:gsLst>
                <a:lin ang="16200000" scaled="1"/>
                <a:tileRect/>
              </a:gradFill>
              <a:prstDash val="solid"/>
              <a:round/>
              <a:headEnd/>
              <a:tailEnd/>
            </a:ln>
            <a:effectLst>
              <a:innerShdw blurRad="406400" dist="304800" dir="13740000">
                <a:prstClr val="black">
                  <a:alpha val="63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6482407" y="3218594"/>
              <a:ext cx="1830753" cy="1436083"/>
            </a:xfrm>
            <a:custGeom>
              <a:avLst/>
              <a:gdLst>
                <a:gd name="T0" fmla="*/ 1369 w 2542"/>
                <a:gd name="T1" fmla="*/ 0 h 1994"/>
                <a:gd name="T2" fmla="*/ 1334 w 2542"/>
                <a:gd name="T3" fmla="*/ 41 h 1994"/>
                <a:gd name="T4" fmla="*/ 1283 w 2542"/>
                <a:gd name="T5" fmla="*/ 130 h 1994"/>
                <a:gd name="T6" fmla="*/ 1264 w 2542"/>
                <a:gd name="T7" fmla="*/ 238 h 1994"/>
                <a:gd name="T8" fmla="*/ 1285 w 2542"/>
                <a:gd name="T9" fmla="*/ 346 h 1994"/>
                <a:gd name="T10" fmla="*/ 1339 w 2542"/>
                <a:gd name="T11" fmla="*/ 439 h 1994"/>
                <a:gd name="T12" fmla="*/ 1420 w 2542"/>
                <a:gd name="T13" fmla="*/ 507 h 1994"/>
                <a:gd name="T14" fmla="*/ 1522 w 2542"/>
                <a:gd name="T15" fmla="*/ 543 h 1994"/>
                <a:gd name="T16" fmla="*/ 1634 w 2542"/>
                <a:gd name="T17" fmla="*/ 543 h 1994"/>
                <a:gd name="T18" fmla="*/ 1736 w 2542"/>
                <a:gd name="T19" fmla="*/ 505 h 1994"/>
                <a:gd name="T20" fmla="*/ 1816 w 2542"/>
                <a:gd name="T21" fmla="*/ 437 h 1994"/>
                <a:gd name="T22" fmla="*/ 1871 w 2542"/>
                <a:gd name="T23" fmla="*/ 344 h 1994"/>
                <a:gd name="T24" fmla="*/ 1889 w 2542"/>
                <a:gd name="T25" fmla="*/ 234 h 1994"/>
                <a:gd name="T26" fmla="*/ 1871 w 2542"/>
                <a:gd name="T27" fmla="*/ 128 h 1994"/>
                <a:gd name="T28" fmla="*/ 1818 w 2542"/>
                <a:gd name="T29" fmla="*/ 39 h 1994"/>
                <a:gd name="T30" fmla="*/ 2542 w 2542"/>
                <a:gd name="T31" fmla="*/ 0 h 1994"/>
                <a:gd name="T32" fmla="*/ 2520 w 2542"/>
                <a:gd name="T33" fmla="*/ 295 h 1994"/>
                <a:gd name="T34" fmla="*/ 2458 w 2542"/>
                <a:gd name="T35" fmla="*/ 576 h 1994"/>
                <a:gd name="T36" fmla="*/ 2355 w 2542"/>
                <a:gd name="T37" fmla="*/ 841 h 1994"/>
                <a:gd name="T38" fmla="*/ 2220 w 2542"/>
                <a:gd name="T39" fmla="*/ 1086 h 1994"/>
                <a:gd name="T40" fmla="*/ 2052 w 2542"/>
                <a:gd name="T41" fmla="*/ 1309 h 1994"/>
                <a:gd name="T42" fmla="*/ 1856 w 2542"/>
                <a:gd name="T43" fmla="*/ 1505 h 1994"/>
                <a:gd name="T44" fmla="*/ 1634 w 2542"/>
                <a:gd name="T45" fmla="*/ 1673 h 1994"/>
                <a:gd name="T46" fmla="*/ 1389 w 2542"/>
                <a:gd name="T47" fmla="*/ 1808 h 1994"/>
                <a:gd name="T48" fmla="*/ 1124 w 2542"/>
                <a:gd name="T49" fmla="*/ 1909 h 1994"/>
                <a:gd name="T50" fmla="*/ 842 w 2542"/>
                <a:gd name="T51" fmla="*/ 1972 h 1994"/>
                <a:gd name="T52" fmla="*/ 548 w 2542"/>
                <a:gd name="T53" fmla="*/ 1994 h 1994"/>
                <a:gd name="T54" fmla="*/ 512 w 2542"/>
                <a:gd name="T55" fmla="*/ 1271 h 1994"/>
                <a:gd name="T56" fmla="*/ 420 w 2542"/>
                <a:gd name="T57" fmla="*/ 1324 h 1994"/>
                <a:gd name="T58" fmla="*/ 314 w 2542"/>
                <a:gd name="T59" fmla="*/ 1342 h 1994"/>
                <a:gd name="T60" fmla="*/ 205 w 2542"/>
                <a:gd name="T61" fmla="*/ 1322 h 1994"/>
                <a:gd name="T62" fmla="*/ 113 w 2542"/>
                <a:gd name="T63" fmla="*/ 1269 h 1994"/>
                <a:gd name="T64" fmla="*/ 44 w 2542"/>
                <a:gd name="T65" fmla="*/ 1188 h 1994"/>
                <a:gd name="T66" fmla="*/ 5 w 2542"/>
                <a:gd name="T67" fmla="*/ 1086 h 1994"/>
                <a:gd name="T68" fmla="*/ 5 w 2542"/>
                <a:gd name="T69" fmla="*/ 975 h 1994"/>
                <a:gd name="T70" fmla="*/ 42 w 2542"/>
                <a:gd name="T71" fmla="*/ 872 h 1994"/>
                <a:gd name="T72" fmla="*/ 111 w 2542"/>
                <a:gd name="T73" fmla="*/ 790 h 1994"/>
                <a:gd name="T74" fmla="*/ 203 w 2542"/>
                <a:gd name="T75" fmla="*/ 737 h 1994"/>
                <a:gd name="T76" fmla="*/ 312 w 2542"/>
                <a:gd name="T77" fmla="*/ 717 h 1994"/>
                <a:gd name="T78" fmla="*/ 418 w 2542"/>
                <a:gd name="T79" fmla="*/ 735 h 1994"/>
                <a:gd name="T80" fmla="*/ 510 w 2542"/>
                <a:gd name="T81" fmla="*/ 786 h 1994"/>
                <a:gd name="T82" fmla="*/ 548 w 2542"/>
                <a:gd name="T83" fmla="*/ 821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2" h="1994">
                  <a:moveTo>
                    <a:pt x="548" y="0"/>
                  </a:moveTo>
                  <a:lnTo>
                    <a:pt x="1369" y="0"/>
                  </a:lnTo>
                  <a:lnTo>
                    <a:pt x="1369" y="2"/>
                  </a:lnTo>
                  <a:lnTo>
                    <a:pt x="1334" y="41"/>
                  </a:lnTo>
                  <a:lnTo>
                    <a:pt x="1305" y="83"/>
                  </a:lnTo>
                  <a:lnTo>
                    <a:pt x="1283" y="130"/>
                  </a:lnTo>
                  <a:lnTo>
                    <a:pt x="1268" y="183"/>
                  </a:lnTo>
                  <a:lnTo>
                    <a:pt x="1264" y="238"/>
                  </a:lnTo>
                  <a:lnTo>
                    <a:pt x="1270" y="293"/>
                  </a:lnTo>
                  <a:lnTo>
                    <a:pt x="1285" y="346"/>
                  </a:lnTo>
                  <a:lnTo>
                    <a:pt x="1308" y="395"/>
                  </a:lnTo>
                  <a:lnTo>
                    <a:pt x="1339" y="439"/>
                  </a:lnTo>
                  <a:lnTo>
                    <a:pt x="1376" y="476"/>
                  </a:lnTo>
                  <a:lnTo>
                    <a:pt x="1420" y="507"/>
                  </a:lnTo>
                  <a:lnTo>
                    <a:pt x="1469" y="530"/>
                  </a:lnTo>
                  <a:lnTo>
                    <a:pt x="1522" y="543"/>
                  </a:lnTo>
                  <a:lnTo>
                    <a:pt x="1579" y="549"/>
                  </a:lnTo>
                  <a:lnTo>
                    <a:pt x="1634" y="543"/>
                  </a:lnTo>
                  <a:lnTo>
                    <a:pt x="1687" y="529"/>
                  </a:lnTo>
                  <a:lnTo>
                    <a:pt x="1736" y="505"/>
                  </a:lnTo>
                  <a:lnTo>
                    <a:pt x="1780" y="474"/>
                  </a:lnTo>
                  <a:lnTo>
                    <a:pt x="1816" y="437"/>
                  </a:lnTo>
                  <a:lnTo>
                    <a:pt x="1847" y="393"/>
                  </a:lnTo>
                  <a:lnTo>
                    <a:pt x="1871" y="344"/>
                  </a:lnTo>
                  <a:lnTo>
                    <a:pt x="1884" y="291"/>
                  </a:lnTo>
                  <a:lnTo>
                    <a:pt x="1889" y="234"/>
                  </a:lnTo>
                  <a:lnTo>
                    <a:pt x="1884" y="179"/>
                  </a:lnTo>
                  <a:lnTo>
                    <a:pt x="1871" y="128"/>
                  </a:lnTo>
                  <a:lnTo>
                    <a:pt x="1847" y="81"/>
                  </a:lnTo>
                  <a:lnTo>
                    <a:pt x="1818" y="39"/>
                  </a:lnTo>
                  <a:lnTo>
                    <a:pt x="1783" y="0"/>
                  </a:lnTo>
                  <a:lnTo>
                    <a:pt x="2542" y="0"/>
                  </a:lnTo>
                  <a:lnTo>
                    <a:pt x="2536" y="150"/>
                  </a:lnTo>
                  <a:lnTo>
                    <a:pt x="2520" y="295"/>
                  </a:lnTo>
                  <a:lnTo>
                    <a:pt x="2492" y="437"/>
                  </a:lnTo>
                  <a:lnTo>
                    <a:pt x="2458" y="576"/>
                  </a:lnTo>
                  <a:lnTo>
                    <a:pt x="2410" y="711"/>
                  </a:lnTo>
                  <a:lnTo>
                    <a:pt x="2355" y="841"/>
                  </a:lnTo>
                  <a:lnTo>
                    <a:pt x="2291" y="965"/>
                  </a:lnTo>
                  <a:lnTo>
                    <a:pt x="2220" y="1086"/>
                  </a:lnTo>
                  <a:lnTo>
                    <a:pt x="2140" y="1199"/>
                  </a:lnTo>
                  <a:lnTo>
                    <a:pt x="2052" y="1309"/>
                  </a:lnTo>
                  <a:lnTo>
                    <a:pt x="1957" y="1410"/>
                  </a:lnTo>
                  <a:lnTo>
                    <a:pt x="1856" y="1505"/>
                  </a:lnTo>
                  <a:lnTo>
                    <a:pt x="1749" y="1592"/>
                  </a:lnTo>
                  <a:lnTo>
                    <a:pt x="1634" y="1673"/>
                  </a:lnTo>
                  <a:lnTo>
                    <a:pt x="1513" y="1744"/>
                  </a:lnTo>
                  <a:lnTo>
                    <a:pt x="1389" y="1808"/>
                  </a:lnTo>
                  <a:lnTo>
                    <a:pt x="1259" y="1863"/>
                  </a:lnTo>
                  <a:lnTo>
                    <a:pt x="1124" y="1909"/>
                  </a:lnTo>
                  <a:lnTo>
                    <a:pt x="985" y="1945"/>
                  </a:lnTo>
                  <a:lnTo>
                    <a:pt x="842" y="1972"/>
                  </a:lnTo>
                  <a:lnTo>
                    <a:pt x="698" y="1989"/>
                  </a:lnTo>
                  <a:lnTo>
                    <a:pt x="548" y="1994"/>
                  </a:lnTo>
                  <a:lnTo>
                    <a:pt x="548" y="1234"/>
                  </a:lnTo>
                  <a:lnTo>
                    <a:pt x="512" y="1271"/>
                  </a:lnTo>
                  <a:lnTo>
                    <a:pt x="468" y="1300"/>
                  </a:lnTo>
                  <a:lnTo>
                    <a:pt x="420" y="1324"/>
                  </a:lnTo>
                  <a:lnTo>
                    <a:pt x="369" y="1336"/>
                  </a:lnTo>
                  <a:lnTo>
                    <a:pt x="314" y="1342"/>
                  </a:lnTo>
                  <a:lnTo>
                    <a:pt x="258" y="1336"/>
                  </a:lnTo>
                  <a:lnTo>
                    <a:pt x="205" y="1322"/>
                  </a:lnTo>
                  <a:lnTo>
                    <a:pt x="157" y="1300"/>
                  </a:lnTo>
                  <a:lnTo>
                    <a:pt x="113" y="1269"/>
                  </a:lnTo>
                  <a:lnTo>
                    <a:pt x="75" y="1232"/>
                  </a:lnTo>
                  <a:lnTo>
                    <a:pt x="44" y="1188"/>
                  </a:lnTo>
                  <a:lnTo>
                    <a:pt x="20" y="1139"/>
                  </a:lnTo>
                  <a:lnTo>
                    <a:pt x="5" y="1086"/>
                  </a:lnTo>
                  <a:lnTo>
                    <a:pt x="0" y="1031"/>
                  </a:lnTo>
                  <a:lnTo>
                    <a:pt x="5" y="975"/>
                  </a:lnTo>
                  <a:lnTo>
                    <a:pt x="20" y="922"/>
                  </a:lnTo>
                  <a:lnTo>
                    <a:pt x="42" y="872"/>
                  </a:lnTo>
                  <a:lnTo>
                    <a:pt x="73" y="828"/>
                  </a:lnTo>
                  <a:lnTo>
                    <a:pt x="111" y="790"/>
                  </a:lnTo>
                  <a:lnTo>
                    <a:pt x="155" y="759"/>
                  </a:lnTo>
                  <a:lnTo>
                    <a:pt x="203" y="737"/>
                  </a:lnTo>
                  <a:lnTo>
                    <a:pt x="256" y="722"/>
                  </a:lnTo>
                  <a:lnTo>
                    <a:pt x="312" y="717"/>
                  </a:lnTo>
                  <a:lnTo>
                    <a:pt x="367" y="720"/>
                  </a:lnTo>
                  <a:lnTo>
                    <a:pt x="418" y="735"/>
                  </a:lnTo>
                  <a:lnTo>
                    <a:pt x="466" y="757"/>
                  </a:lnTo>
                  <a:lnTo>
                    <a:pt x="510" y="786"/>
                  </a:lnTo>
                  <a:lnTo>
                    <a:pt x="546" y="821"/>
                  </a:lnTo>
                  <a:lnTo>
                    <a:pt x="548" y="821"/>
                  </a:lnTo>
                  <a:lnTo>
                    <a:pt x="548" y="0"/>
                  </a:lnTo>
                  <a:close/>
                </a:path>
              </a:pathLst>
            </a:custGeom>
            <a:solidFill>
              <a:schemeClr val="accent2"/>
            </a:solidFill>
            <a:ln w="38100">
              <a:gradFill flip="none" rotWithShape="1">
                <a:gsLst>
                  <a:gs pos="0">
                    <a:schemeClr val="accent2"/>
                  </a:gs>
                  <a:gs pos="100000">
                    <a:schemeClr val="accent2">
                      <a:lumMod val="75000"/>
                    </a:schemeClr>
                  </a:gs>
                </a:gsLst>
                <a:lin ang="2700000" scaled="1"/>
                <a:tileRect/>
              </a:gradFill>
              <a:prstDash val="solid"/>
              <a:round/>
              <a:headEnd/>
              <a:tailEnd/>
            </a:ln>
            <a:effectLst>
              <a:innerShdw blurRad="508000" dist="203200" dir="27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1" name="Freeform 10"/>
            <p:cNvSpPr>
              <a:spLocks/>
            </p:cNvSpPr>
            <p:nvPr/>
          </p:nvSpPr>
          <p:spPr bwMode="auto">
            <a:xfrm>
              <a:off x="6877076" y="1783952"/>
              <a:ext cx="1436083" cy="1830033"/>
            </a:xfrm>
            <a:custGeom>
              <a:avLst/>
              <a:gdLst>
                <a:gd name="T0" fmla="*/ 150 w 1994"/>
                <a:gd name="T1" fmla="*/ 5 h 2541"/>
                <a:gd name="T2" fmla="*/ 437 w 1994"/>
                <a:gd name="T3" fmla="*/ 48 h 2541"/>
                <a:gd name="T4" fmla="*/ 711 w 1994"/>
                <a:gd name="T5" fmla="*/ 130 h 2541"/>
                <a:gd name="T6" fmla="*/ 965 w 1994"/>
                <a:gd name="T7" fmla="*/ 249 h 2541"/>
                <a:gd name="T8" fmla="*/ 1201 w 1994"/>
                <a:gd name="T9" fmla="*/ 400 h 2541"/>
                <a:gd name="T10" fmla="*/ 1409 w 1994"/>
                <a:gd name="T11" fmla="*/ 583 h 2541"/>
                <a:gd name="T12" fmla="*/ 1592 w 1994"/>
                <a:gd name="T13" fmla="*/ 793 h 2541"/>
                <a:gd name="T14" fmla="*/ 1743 w 1994"/>
                <a:gd name="T15" fmla="*/ 1027 h 2541"/>
                <a:gd name="T16" fmla="*/ 1862 w 1994"/>
                <a:gd name="T17" fmla="*/ 1283 h 2541"/>
                <a:gd name="T18" fmla="*/ 1944 w 1994"/>
                <a:gd name="T19" fmla="*/ 1555 h 2541"/>
                <a:gd name="T20" fmla="*/ 1988 w 1994"/>
                <a:gd name="T21" fmla="*/ 1844 h 2541"/>
                <a:gd name="T22" fmla="*/ 1235 w 1994"/>
                <a:gd name="T23" fmla="*/ 1992 h 2541"/>
                <a:gd name="T24" fmla="*/ 1299 w 1994"/>
                <a:gd name="T25" fmla="*/ 2073 h 2541"/>
                <a:gd name="T26" fmla="*/ 1336 w 1994"/>
                <a:gd name="T27" fmla="*/ 2171 h 2541"/>
                <a:gd name="T28" fmla="*/ 1336 w 1994"/>
                <a:gd name="T29" fmla="*/ 2283 h 2541"/>
                <a:gd name="T30" fmla="*/ 1299 w 1994"/>
                <a:gd name="T31" fmla="*/ 2385 h 2541"/>
                <a:gd name="T32" fmla="*/ 1232 w 1994"/>
                <a:gd name="T33" fmla="*/ 2466 h 2541"/>
                <a:gd name="T34" fmla="*/ 1139 w 1994"/>
                <a:gd name="T35" fmla="*/ 2521 h 2541"/>
                <a:gd name="T36" fmla="*/ 1031 w 1994"/>
                <a:gd name="T37" fmla="*/ 2541 h 2541"/>
                <a:gd name="T38" fmla="*/ 921 w 1994"/>
                <a:gd name="T39" fmla="*/ 2522 h 2541"/>
                <a:gd name="T40" fmla="*/ 828 w 1994"/>
                <a:gd name="T41" fmla="*/ 2468 h 2541"/>
                <a:gd name="T42" fmla="*/ 760 w 1994"/>
                <a:gd name="T43" fmla="*/ 2387 h 2541"/>
                <a:gd name="T44" fmla="*/ 722 w 1994"/>
                <a:gd name="T45" fmla="*/ 2285 h 2541"/>
                <a:gd name="T46" fmla="*/ 720 w 1994"/>
                <a:gd name="T47" fmla="*/ 2175 h 2541"/>
                <a:gd name="T48" fmla="*/ 757 w 1994"/>
                <a:gd name="T49" fmla="*/ 2075 h 2541"/>
                <a:gd name="T50" fmla="*/ 821 w 1994"/>
                <a:gd name="T51" fmla="*/ 1994 h 2541"/>
                <a:gd name="T52" fmla="*/ 0 w 1994"/>
                <a:gd name="T53" fmla="*/ 1992 h 2541"/>
                <a:gd name="T54" fmla="*/ 2 w 1994"/>
                <a:gd name="T55" fmla="*/ 1172 h 2541"/>
                <a:gd name="T56" fmla="*/ 82 w 1994"/>
                <a:gd name="T57" fmla="*/ 1237 h 2541"/>
                <a:gd name="T58" fmla="*/ 183 w 1994"/>
                <a:gd name="T59" fmla="*/ 1272 h 2541"/>
                <a:gd name="T60" fmla="*/ 294 w 1994"/>
                <a:gd name="T61" fmla="*/ 1272 h 2541"/>
                <a:gd name="T62" fmla="*/ 395 w 1994"/>
                <a:gd name="T63" fmla="*/ 1234 h 2541"/>
                <a:gd name="T64" fmla="*/ 475 w 1994"/>
                <a:gd name="T65" fmla="*/ 1164 h 2541"/>
                <a:gd name="T66" fmla="*/ 530 w 1994"/>
                <a:gd name="T67" fmla="*/ 1073 h 2541"/>
                <a:gd name="T68" fmla="*/ 548 w 1994"/>
                <a:gd name="T69" fmla="*/ 963 h 2541"/>
                <a:gd name="T70" fmla="*/ 528 w 1994"/>
                <a:gd name="T71" fmla="*/ 854 h 2541"/>
                <a:gd name="T72" fmla="*/ 473 w 1994"/>
                <a:gd name="T73" fmla="*/ 762 h 2541"/>
                <a:gd name="T74" fmla="*/ 393 w 1994"/>
                <a:gd name="T75" fmla="*/ 693 h 2541"/>
                <a:gd name="T76" fmla="*/ 291 w 1994"/>
                <a:gd name="T77" fmla="*/ 656 h 2541"/>
                <a:gd name="T78" fmla="*/ 179 w 1994"/>
                <a:gd name="T79" fmla="*/ 656 h 2541"/>
                <a:gd name="T80" fmla="*/ 81 w 1994"/>
                <a:gd name="T81" fmla="*/ 693 h 2541"/>
                <a:gd name="T82" fmla="*/ 0 w 1994"/>
                <a:gd name="T83" fmla="*/ 75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4" h="2541">
                  <a:moveTo>
                    <a:pt x="0" y="0"/>
                  </a:moveTo>
                  <a:lnTo>
                    <a:pt x="150" y="5"/>
                  </a:lnTo>
                  <a:lnTo>
                    <a:pt x="294" y="22"/>
                  </a:lnTo>
                  <a:lnTo>
                    <a:pt x="437" y="48"/>
                  </a:lnTo>
                  <a:lnTo>
                    <a:pt x="576" y="84"/>
                  </a:lnTo>
                  <a:lnTo>
                    <a:pt x="711" y="130"/>
                  </a:lnTo>
                  <a:lnTo>
                    <a:pt x="841" y="185"/>
                  </a:lnTo>
                  <a:lnTo>
                    <a:pt x="965" y="249"/>
                  </a:lnTo>
                  <a:lnTo>
                    <a:pt x="1086" y="320"/>
                  </a:lnTo>
                  <a:lnTo>
                    <a:pt x="1201" y="400"/>
                  </a:lnTo>
                  <a:lnTo>
                    <a:pt x="1308" y="488"/>
                  </a:lnTo>
                  <a:lnTo>
                    <a:pt x="1409" y="583"/>
                  </a:lnTo>
                  <a:lnTo>
                    <a:pt x="1504" y="685"/>
                  </a:lnTo>
                  <a:lnTo>
                    <a:pt x="1592" y="793"/>
                  </a:lnTo>
                  <a:lnTo>
                    <a:pt x="1672" y="907"/>
                  </a:lnTo>
                  <a:lnTo>
                    <a:pt x="1743" y="1027"/>
                  </a:lnTo>
                  <a:lnTo>
                    <a:pt x="1807" y="1153"/>
                  </a:lnTo>
                  <a:lnTo>
                    <a:pt x="1862" y="1283"/>
                  </a:lnTo>
                  <a:lnTo>
                    <a:pt x="1910" y="1417"/>
                  </a:lnTo>
                  <a:lnTo>
                    <a:pt x="1944" y="1555"/>
                  </a:lnTo>
                  <a:lnTo>
                    <a:pt x="1972" y="1698"/>
                  </a:lnTo>
                  <a:lnTo>
                    <a:pt x="1988" y="1844"/>
                  </a:lnTo>
                  <a:lnTo>
                    <a:pt x="1994" y="1992"/>
                  </a:lnTo>
                  <a:lnTo>
                    <a:pt x="1235" y="1992"/>
                  </a:lnTo>
                  <a:lnTo>
                    <a:pt x="1270" y="2031"/>
                  </a:lnTo>
                  <a:lnTo>
                    <a:pt x="1299" y="2073"/>
                  </a:lnTo>
                  <a:lnTo>
                    <a:pt x="1323" y="2120"/>
                  </a:lnTo>
                  <a:lnTo>
                    <a:pt x="1336" y="2171"/>
                  </a:lnTo>
                  <a:lnTo>
                    <a:pt x="1341" y="2226"/>
                  </a:lnTo>
                  <a:lnTo>
                    <a:pt x="1336" y="2283"/>
                  </a:lnTo>
                  <a:lnTo>
                    <a:pt x="1323" y="2336"/>
                  </a:lnTo>
                  <a:lnTo>
                    <a:pt x="1299" y="2385"/>
                  </a:lnTo>
                  <a:lnTo>
                    <a:pt x="1268" y="2429"/>
                  </a:lnTo>
                  <a:lnTo>
                    <a:pt x="1232" y="2466"/>
                  </a:lnTo>
                  <a:lnTo>
                    <a:pt x="1188" y="2497"/>
                  </a:lnTo>
                  <a:lnTo>
                    <a:pt x="1139" y="2521"/>
                  </a:lnTo>
                  <a:lnTo>
                    <a:pt x="1086" y="2535"/>
                  </a:lnTo>
                  <a:lnTo>
                    <a:pt x="1031" y="2541"/>
                  </a:lnTo>
                  <a:lnTo>
                    <a:pt x="974" y="2535"/>
                  </a:lnTo>
                  <a:lnTo>
                    <a:pt x="921" y="2522"/>
                  </a:lnTo>
                  <a:lnTo>
                    <a:pt x="872" y="2499"/>
                  </a:lnTo>
                  <a:lnTo>
                    <a:pt x="828" y="2468"/>
                  </a:lnTo>
                  <a:lnTo>
                    <a:pt x="791" y="2431"/>
                  </a:lnTo>
                  <a:lnTo>
                    <a:pt x="760" y="2387"/>
                  </a:lnTo>
                  <a:lnTo>
                    <a:pt x="737" y="2338"/>
                  </a:lnTo>
                  <a:lnTo>
                    <a:pt x="722" y="2285"/>
                  </a:lnTo>
                  <a:lnTo>
                    <a:pt x="716" y="2230"/>
                  </a:lnTo>
                  <a:lnTo>
                    <a:pt x="720" y="2175"/>
                  </a:lnTo>
                  <a:lnTo>
                    <a:pt x="735" y="2122"/>
                  </a:lnTo>
                  <a:lnTo>
                    <a:pt x="757" y="2075"/>
                  </a:lnTo>
                  <a:lnTo>
                    <a:pt x="786" y="2033"/>
                  </a:lnTo>
                  <a:lnTo>
                    <a:pt x="821" y="1994"/>
                  </a:lnTo>
                  <a:lnTo>
                    <a:pt x="821" y="1992"/>
                  </a:lnTo>
                  <a:lnTo>
                    <a:pt x="0" y="1992"/>
                  </a:lnTo>
                  <a:lnTo>
                    <a:pt x="0" y="1172"/>
                  </a:lnTo>
                  <a:lnTo>
                    <a:pt x="2" y="1172"/>
                  </a:lnTo>
                  <a:lnTo>
                    <a:pt x="40" y="1208"/>
                  </a:lnTo>
                  <a:lnTo>
                    <a:pt x="82" y="1237"/>
                  </a:lnTo>
                  <a:lnTo>
                    <a:pt x="130" y="1259"/>
                  </a:lnTo>
                  <a:lnTo>
                    <a:pt x="183" y="1272"/>
                  </a:lnTo>
                  <a:lnTo>
                    <a:pt x="238" y="1278"/>
                  </a:lnTo>
                  <a:lnTo>
                    <a:pt x="294" y="1272"/>
                  </a:lnTo>
                  <a:lnTo>
                    <a:pt x="345" y="1258"/>
                  </a:lnTo>
                  <a:lnTo>
                    <a:pt x="395" y="1234"/>
                  </a:lnTo>
                  <a:lnTo>
                    <a:pt x="439" y="1203"/>
                  </a:lnTo>
                  <a:lnTo>
                    <a:pt x="475" y="1164"/>
                  </a:lnTo>
                  <a:lnTo>
                    <a:pt x="506" y="1120"/>
                  </a:lnTo>
                  <a:lnTo>
                    <a:pt x="530" y="1073"/>
                  </a:lnTo>
                  <a:lnTo>
                    <a:pt x="545" y="1020"/>
                  </a:lnTo>
                  <a:lnTo>
                    <a:pt x="548" y="963"/>
                  </a:lnTo>
                  <a:lnTo>
                    <a:pt x="543" y="907"/>
                  </a:lnTo>
                  <a:lnTo>
                    <a:pt x="528" y="854"/>
                  </a:lnTo>
                  <a:lnTo>
                    <a:pt x="504" y="806"/>
                  </a:lnTo>
                  <a:lnTo>
                    <a:pt x="473" y="762"/>
                  </a:lnTo>
                  <a:lnTo>
                    <a:pt x="437" y="724"/>
                  </a:lnTo>
                  <a:lnTo>
                    <a:pt x="393" y="693"/>
                  </a:lnTo>
                  <a:lnTo>
                    <a:pt x="344" y="671"/>
                  </a:lnTo>
                  <a:lnTo>
                    <a:pt x="291" y="656"/>
                  </a:lnTo>
                  <a:lnTo>
                    <a:pt x="234" y="651"/>
                  </a:lnTo>
                  <a:lnTo>
                    <a:pt x="179" y="656"/>
                  </a:lnTo>
                  <a:lnTo>
                    <a:pt x="128" y="671"/>
                  </a:lnTo>
                  <a:lnTo>
                    <a:pt x="81" y="693"/>
                  </a:lnTo>
                  <a:lnTo>
                    <a:pt x="39" y="722"/>
                  </a:lnTo>
                  <a:lnTo>
                    <a:pt x="0" y="759"/>
                  </a:lnTo>
                  <a:lnTo>
                    <a:pt x="0" y="0"/>
                  </a:lnTo>
                  <a:close/>
                </a:path>
              </a:pathLst>
            </a:custGeom>
            <a:solidFill>
              <a:schemeClr val="accent6"/>
            </a:solidFill>
            <a:ln w="38100">
              <a:gradFill flip="none" rotWithShape="1">
                <a:gsLst>
                  <a:gs pos="0">
                    <a:schemeClr val="tx1">
                      <a:lumMod val="65000"/>
                      <a:lumOff val="35000"/>
                    </a:schemeClr>
                  </a:gs>
                  <a:gs pos="100000">
                    <a:schemeClr val="bg1">
                      <a:lumMod val="50000"/>
                    </a:schemeClr>
                  </a:gs>
                </a:gsLst>
                <a:lin ang="16200000" scaled="1"/>
                <a:tileRect/>
              </a:gradFill>
              <a:prstDash val="solid"/>
              <a:round/>
              <a:headEnd/>
              <a:tailEnd/>
            </a:ln>
            <a:effectLst>
              <a:innerShdw blurRad="381000" dist="266700" dir="189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5" name="Freeform 11"/>
            <p:cNvSpPr>
              <a:spLocks/>
            </p:cNvSpPr>
            <p:nvPr/>
          </p:nvSpPr>
          <p:spPr bwMode="auto">
            <a:xfrm rot="3243413">
              <a:off x="4729837" y="4045610"/>
              <a:ext cx="566236" cy="956811"/>
            </a:xfrm>
            <a:custGeom>
              <a:avLst/>
              <a:gdLst>
                <a:gd name="T0" fmla="*/ 152 w 851"/>
                <a:gd name="T1" fmla="*/ 0 h 1438"/>
                <a:gd name="T2" fmla="*/ 700 w 851"/>
                <a:gd name="T3" fmla="*/ 0 h 1438"/>
                <a:gd name="T4" fmla="*/ 740 w 851"/>
                <a:gd name="T5" fmla="*/ 5 h 1438"/>
                <a:gd name="T6" fmla="*/ 777 w 851"/>
                <a:gd name="T7" fmla="*/ 20 h 1438"/>
                <a:gd name="T8" fmla="*/ 808 w 851"/>
                <a:gd name="T9" fmla="*/ 44 h 1438"/>
                <a:gd name="T10" fmla="*/ 831 w 851"/>
                <a:gd name="T11" fmla="*/ 75 h 1438"/>
                <a:gd name="T12" fmla="*/ 846 w 851"/>
                <a:gd name="T13" fmla="*/ 111 h 1438"/>
                <a:gd name="T14" fmla="*/ 851 w 851"/>
                <a:gd name="T15" fmla="*/ 152 h 1438"/>
                <a:gd name="T16" fmla="*/ 851 w 851"/>
                <a:gd name="T17" fmla="*/ 1287 h 1438"/>
                <a:gd name="T18" fmla="*/ 846 w 851"/>
                <a:gd name="T19" fmla="*/ 1327 h 1438"/>
                <a:gd name="T20" fmla="*/ 831 w 851"/>
                <a:gd name="T21" fmla="*/ 1363 h 1438"/>
                <a:gd name="T22" fmla="*/ 808 w 851"/>
                <a:gd name="T23" fmla="*/ 1394 h 1438"/>
                <a:gd name="T24" fmla="*/ 777 w 851"/>
                <a:gd name="T25" fmla="*/ 1418 h 1438"/>
                <a:gd name="T26" fmla="*/ 740 w 851"/>
                <a:gd name="T27" fmla="*/ 1433 h 1438"/>
                <a:gd name="T28" fmla="*/ 700 w 851"/>
                <a:gd name="T29" fmla="*/ 1438 h 1438"/>
                <a:gd name="T30" fmla="*/ 152 w 851"/>
                <a:gd name="T31" fmla="*/ 1438 h 1438"/>
                <a:gd name="T32" fmla="*/ 111 w 851"/>
                <a:gd name="T33" fmla="*/ 1433 h 1438"/>
                <a:gd name="T34" fmla="*/ 75 w 851"/>
                <a:gd name="T35" fmla="*/ 1418 h 1438"/>
                <a:gd name="T36" fmla="*/ 46 w 851"/>
                <a:gd name="T37" fmla="*/ 1394 h 1438"/>
                <a:gd name="T38" fmla="*/ 22 w 851"/>
                <a:gd name="T39" fmla="*/ 1363 h 1438"/>
                <a:gd name="T40" fmla="*/ 5 w 851"/>
                <a:gd name="T41" fmla="*/ 1327 h 1438"/>
                <a:gd name="T42" fmla="*/ 0 w 851"/>
                <a:gd name="T43" fmla="*/ 1287 h 1438"/>
                <a:gd name="T44" fmla="*/ 0 w 851"/>
                <a:gd name="T45" fmla="*/ 152 h 1438"/>
                <a:gd name="T46" fmla="*/ 5 w 851"/>
                <a:gd name="T47" fmla="*/ 111 h 1438"/>
                <a:gd name="T48" fmla="*/ 22 w 851"/>
                <a:gd name="T49" fmla="*/ 75 h 1438"/>
                <a:gd name="T50" fmla="*/ 46 w 851"/>
                <a:gd name="T51" fmla="*/ 44 h 1438"/>
                <a:gd name="T52" fmla="*/ 75 w 851"/>
                <a:gd name="T53" fmla="*/ 20 h 1438"/>
                <a:gd name="T54" fmla="*/ 111 w 851"/>
                <a:gd name="T55" fmla="*/ 5 h 1438"/>
                <a:gd name="T56" fmla="*/ 152 w 851"/>
                <a:gd name="T5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1438">
                  <a:moveTo>
                    <a:pt x="152" y="0"/>
                  </a:moveTo>
                  <a:lnTo>
                    <a:pt x="700" y="0"/>
                  </a:lnTo>
                  <a:lnTo>
                    <a:pt x="740" y="5"/>
                  </a:lnTo>
                  <a:lnTo>
                    <a:pt x="777" y="20"/>
                  </a:lnTo>
                  <a:lnTo>
                    <a:pt x="808" y="44"/>
                  </a:lnTo>
                  <a:lnTo>
                    <a:pt x="831" y="75"/>
                  </a:lnTo>
                  <a:lnTo>
                    <a:pt x="846" y="111"/>
                  </a:lnTo>
                  <a:lnTo>
                    <a:pt x="851" y="152"/>
                  </a:lnTo>
                  <a:lnTo>
                    <a:pt x="851" y="1287"/>
                  </a:lnTo>
                  <a:lnTo>
                    <a:pt x="846" y="1327"/>
                  </a:lnTo>
                  <a:lnTo>
                    <a:pt x="831" y="1363"/>
                  </a:lnTo>
                  <a:lnTo>
                    <a:pt x="808" y="1394"/>
                  </a:lnTo>
                  <a:lnTo>
                    <a:pt x="777" y="1418"/>
                  </a:lnTo>
                  <a:lnTo>
                    <a:pt x="740" y="1433"/>
                  </a:lnTo>
                  <a:lnTo>
                    <a:pt x="700" y="1438"/>
                  </a:lnTo>
                  <a:lnTo>
                    <a:pt x="152" y="1438"/>
                  </a:lnTo>
                  <a:lnTo>
                    <a:pt x="111" y="1433"/>
                  </a:lnTo>
                  <a:lnTo>
                    <a:pt x="75" y="1418"/>
                  </a:lnTo>
                  <a:lnTo>
                    <a:pt x="46" y="1394"/>
                  </a:lnTo>
                  <a:lnTo>
                    <a:pt x="22" y="1363"/>
                  </a:lnTo>
                  <a:lnTo>
                    <a:pt x="5" y="1327"/>
                  </a:lnTo>
                  <a:lnTo>
                    <a:pt x="0" y="1287"/>
                  </a:lnTo>
                  <a:lnTo>
                    <a:pt x="0" y="152"/>
                  </a:lnTo>
                  <a:lnTo>
                    <a:pt x="5" y="111"/>
                  </a:lnTo>
                  <a:lnTo>
                    <a:pt x="22" y="75"/>
                  </a:lnTo>
                  <a:lnTo>
                    <a:pt x="46" y="44"/>
                  </a:lnTo>
                  <a:lnTo>
                    <a:pt x="75" y="20"/>
                  </a:lnTo>
                  <a:lnTo>
                    <a:pt x="111" y="5"/>
                  </a:lnTo>
                  <a:lnTo>
                    <a:pt x="152"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2"/>
            <p:cNvSpPr>
              <a:spLocks/>
            </p:cNvSpPr>
            <p:nvPr/>
          </p:nvSpPr>
          <p:spPr bwMode="auto">
            <a:xfrm rot="3243413">
              <a:off x="3832723" y="4268706"/>
              <a:ext cx="646746" cy="1753932"/>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2" h="2636">
                  <a:moveTo>
                    <a:pt x="124" y="0"/>
                  </a:moveTo>
                  <a:lnTo>
                    <a:pt x="151" y="0"/>
                  </a:lnTo>
                  <a:lnTo>
                    <a:pt x="820" y="0"/>
                  </a:lnTo>
                  <a:lnTo>
                    <a:pt x="848" y="0"/>
                  </a:lnTo>
                  <a:lnTo>
                    <a:pt x="873" y="0"/>
                  </a:lnTo>
                  <a:lnTo>
                    <a:pt x="897" y="2"/>
                  </a:lnTo>
                  <a:lnTo>
                    <a:pt x="919" y="6"/>
                  </a:lnTo>
                  <a:lnTo>
                    <a:pt x="937" y="11"/>
                  </a:lnTo>
                  <a:lnTo>
                    <a:pt x="952" y="20"/>
                  </a:lnTo>
                  <a:lnTo>
                    <a:pt x="963" y="35"/>
                  </a:lnTo>
                  <a:lnTo>
                    <a:pt x="970" y="53"/>
                  </a:lnTo>
                  <a:lnTo>
                    <a:pt x="972" y="77"/>
                  </a:lnTo>
                  <a:lnTo>
                    <a:pt x="972" y="2484"/>
                  </a:lnTo>
                  <a:lnTo>
                    <a:pt x="966" y="2525"/>
                  </a:lnTo>
                  <a:lnTo>
                    <a:pt x="952" y="2561"/>
                  </a:lnTo>
                  <a:lnTo>
                    <a:pt x="928" y="2592"/>
                  </a:lnTo>
                  <a:lnTo>
                    <a:pt x="897" y="2616"/>
                  </a:lnTo>
                  <a:lnTo>
                    <a:pt x="860" y="2632"/>
                  </a:lnTo>
                  <a:lnTo>
                    <a:pt x="820" y="2636"/>
                  </a:lnTo>
                  <a:lnTo>
                    <a:pt x="151" y="2636"/>
                  </a:lnTo>
                  <a:lnTo>
                    <a:pt x="111" y="2632"/>
                  </a:lnTo>
                  <a:lnTo>
                    <a:pt x="75" y="2616"/>
                  </a:lnTo>
                  <a:lnTo>
                    <a:pt x="45" y="2592"/>
                  </a:lnTo>
                  <a:lnTo>
                    <a:pt x="22" y="2561"/>
                  </a:lnTo>
                  <a:lnTo>
                    <a:pt x="5" y="2525"/>
                  </a:lnTo>
                  <a:lnTo>
                    <a:pt x="0" y="2484"/>
                  </a:lnTo>
                  <a:lnTo>
                    <a:pt x="0" y="77"/>
                  </a:lnTo>
                  <a:lnTo>
                    <a:pt x="3" y="53"/>
                  </a:lnTo>
                  <a:lnTo>
                    <a:pt x="9" y="35"/>
                  </a:lnTo>
                  <a:lnTo>
                    <a:pt x="22" y="20"/>
                  </a:lnTo>
                  <a:lnTo>
                    <a:pt x="36" y="11"/>
                  </a:lnTo>
                  <a:lnTo>
                    <a:pt x="54" y="6"/>
                  </a:lnTo>
                  <a:lnTo>
                    <a:pt x="75" y="2"/>
                  </a:lnTo>
                  <a:lnTo>
                    <a:pt x="98" y="0"/>
                  </a:lnTo>
                  <a:lnTo>
                    <a:pt x="124"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5"/>
            <p:cNvSpPr>
              <a:spLocks/>
            </p:cNvSpPr>
            <p:nvPr/>
          </p:nvSpPr>
          <p:spPr bwMode="auto">
            <a:xfrm rot="3243413">
              <a:off x="5073728" y="4179969"/>
              <a:ext cx="600835" cy="164348"/>
            </a:xfrm>
            <a:custGeom>
              <a:avLst/>
              <a:gdLst>
                <a:gd name="T0" fmla="*/ 79 w 903"/>
                <a:gd name="T1" fmla="*/ 0 h 247"/>
                <a:gd name="T2" fmla="*/ 824 w 903"/>
                <a:gd name="T3" fmla="*/ 0 h 247"/>
                <a:gd name="T4" fmla="*/ 850 w 903"/>
                <a:gd name="T5" fmla="*/ 5 h 247"/>
                <a:gd name="T6" fmla="*/ 870 w 903"/>
                <a:gd name="T7" fmla="*/ 16 h 247"/>
                <a:gd name="T8" fmla="*/ 888 w 903"/>
                <a:gd name="T9" fmla="*/ 33 h 247"/>
                <a:gd name="T10" fmla="*/ 899 w 903"/>
                <a:gd name="T11" fmla="*/ 55 h 247"/>
                <a:gd name="T12" fmla="*/ 903 w 903"/>
                <a:gd name="T13" fmla="*/ 80 h 247"/>
                <a:gd name="T14" fmla="*/ 903 w 903"/>
                <a:gd name="T15" fmla="*/ 168 h 247"/>
                <a:gd name="T16" fmla="*/ 899 w 903"/>
                <a:gd name="T17" fmla="*/ 194 h 247"/>
                <a:gd name="T18" fmla="*/ 888 w 903"/>
                <a:gd name="T19" fmla="*/ 216 h 247"/>
                <a:gd name="T20" fmla="*/ 870 w 903"/>
                <a:gd name="T21" fmla="*/ 232 h 247"/>
                <a:gd name="T22" fmla="*/ 850 w 903"/>
                <a:gd name="T23" fmla="*/ 243 h 247"/>
                <a:gd name="T24" fmla="*/ 824 w 903"/>
                <a:gd name="T25" fmla="*/ 247 h 247"/>
                <a:gd name="T26" fmla="*/ 79 w 903"/>
                <a:gd name="T27" fmla="*/ 247 h 247"/>
                <a:gd name="T28" fmla="*/ 55 w 903"/>
                <a:gd name="T29" fmla="*/ 243 h 247"/>
                <a:gd name="T30" fmla="*/ 33 w 903"/>
                <a:gd name="T31" fmla="*/ 232 h 247"/>
                <a:gd name="T32" fmla="*/ 17 w 903"/>
                <a:gd name="T33" fmla="*/ 216 h 247"/>
                <a:gd name="T34" fmla="*/ 6 w 903"/>
                <a:gd name="T35" fmla="*/ 194 h 247"/>
                <a:gd name="T36" fmla="*/ 0 w 903"/>
                <a:gd name="T37" fmla="*/ 168 h 247"/>
                <a:gd name="T38" fmla="*/ 0 w 903"/>
                <a:gd name="T39" fmla="*/ 80 h 247"/>
                <a:gd name="T40" fmla="*/ 6 w 903"/>
                <a:gd name="T41" fmla="*/ 55 h 247"/>
                <a:gd name="T42" fmla="*/ 17 w 903"/>
                <a:gd name="T43" fmla="*/ 33 h 247"/>
                <a:gd name="T44" fmla="*/ 33 w 903"/>
                <a:gd name="T45" fmla="*/ 16 h 247"/>
                <a:gd name="T46" fmla="*/ 55 w 903"/>
                <a:gd name="T47" fmla="*/ 5 h 247"/>
                <a:gd name="T48" fmla="*/ 79 w 903"/>
                <a:gd name="T4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247">
                  <a:moveTo>
                    <a:pt x="79" y="0"/>
                  </a:moveTo>
                  <a:lnTo>
                    <a:pt x="824" y="0"/>
                  </a:lnTo>
                  <a:lnTo>
                    <a:pt x="850" y="5"/>
                  </a:lnTo>
                  <a:lnTo>
                    <a:pt x="870" y="16"/>
                  </a:lnTo>
                  <a:lnTo>
                    <a:pt x="888" y="33"/>
                  </a:lnTo>
                  <a:lnTo>
                    <a:pt x="899" y="55"/>
                  </a:lnTo>
                  <a:lnTo>
                    <a:pt x="903" y="80"/>
                  </a:lnTo>
                  <a:lnTo>
                    <a:pt x="903" y="168"/>
                  </a:lnTo>
                  <a:lnTo>
                    <a:pt x="899" y="194"/>
                  </a:lnTo>
                  <a:lnTo>
                    <a:pt x="888" y="216"/>
                  </a:lnTo>
                  <a:lnTo>
                    <a:pt x="870" y="232"/>
                  </a:lnTo>
                  <a:lnTo>
                    <a:pt x="850" y="243"/>
                  </a:lnTo>
                  <a:lnTo>
                    <a:pt x="824" y="247"/>
                  </a:lnTo>
                  <a:lnTo>
                    <a:pt x="79" y="247"/>
                  </a:lnTo>
                  <a:lnTo>
                    <a:pt x="55" y="243"/>
                  </a:lnTo>
                  <a:lnTo>
                    <a:pt x="33" y="232"/>
                  </a:lnTo>
                  <a:lnTo>
                    <a:pt x="17" y="216"/>
                  </a:lnTo>
                  <a:lnTo>
                    <a:pt x="6" y="194"/>
                  </a:lnTo>
                  <a:lnTo>
                    <a:pt x="0" y="168"/>
                  </a:lnTo>
                  <a:lnTo>
                    <a:pt x="0" y="80"/>
                  </a:lnTo>
                  <a:lnTo>
                    <a:pt x="6" y="55"/>
                  </a:lnTo>
                  <a:lnTo>
                    <a:pt x="17" y="33"/>
                  </a:lnTo>
                  <a:lnTo>
                    <a:pt x="33" y="16"/>
                  </a:lnTo>
                  <a:lnTo>
                    <a:pt x="55" y="5"/>
                  </a:lnTo>
                  <a:lnTo>
                    <a:pt x="79"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12"/>
            <p:cNvSpPr>
              <a:spLocks/>
            </p:cNvSpPr>
            <p:nvPr/>
          </p:nvSpPr>
          <p:spPr bwMode="auto">
            <a:xfrm rot="3243413">
              <a:off x="3293986" y="5320650"/>
              <a:ext cx="651800" cy="425638"/>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292 w 10016"/>
                <a:gd name="connsiteY0" fmla="*/ 0 h 10000"/>
                <a:gd name="connsiteX1" fmla="*/ 1569 w 10016"/>
                <a:gd name="connsiteY1" fmla="*/ 0 h 10000"/>
                <a:gd name="connsiteX2" fmla="*/ 8452 w 10016"/>
                <a:gd name="connsiteY2" fmla="*/ 0 h 10000"/>
                <a:gd name="connsiteX3" fmla="*/ 8740 w 10016"/>
                <a:gd name="connsiteY3" fmla="*/ 0 h 10000"/>
                <a:gd name="connsiteX4" fmla="*/ 8997 w 10016"/>
                <a:gd name="connsiteY4" fmla="*/ 0 h 10000"/>
                <a:gd name="connsiteX5" fmla="*/ 9244 w 10016"/>
                <a:gd name="connsiteY5" fmla="*/ 8 h 10000"/>
                <a:gd name="connsiteX6" fmla="*/ 9471 w 10016"/>
                <a:gd name="connsiteY6" fmla="*/ 23 h 10000"/>
                <a:gd name="connsiteX7" fmla="*/ 9656 w 10016"/>
                <a:gd name="connsiteY7" fmla="*/ 42 h 10000"/>
                <a:gd name="connsiteX8" fmla="*/ 9810 w 10016"/>
                <a:gd name="connsiteY8" fmla="*/ 76 h 10000"/>
                <a:gd name="connsiteX9" fmla="*/ 9923 w 10016"/>
                <a:gd name="connsiteY9" fmla="*/ 133 h 10000"/>
                <a:gd name="connsiteX10" fmla="*/ 9995 w 10016"/>
                <a:gd name="connsiteY10" fmla="*/ 201 h 10000"/>
                <a:gd name="connsiteX11" fmla="*/ 10016 w 10016"/>
                <a:gd name="connsiteY11" fmla="*/ 292 h 10000"/>
                <a:gd name="connsiteX12" fmla="*/ 10016 w 10016"/>
                <a:gd name="connsiteY12" fmla="*/ 9423 h 10000"/>
                <a:gd name="connsiteX13" fmla="*/ 9954 w 10016"/>
                <a:gd name="connsiteY13" fmla="*/ 9579 h 10000"/>
                <a:gd name="connsiteX14" fmla="*/ 9810 w 10016"/>
                <a:gd name="connsiteY14" fmla="*/ 9715 h 10000"/>
                <a:gd name="connsiteX15" fmla="*/ 9563 w 10016"/>
                <a:gd name="connsiteY15" fmla="*/ 9833 h 10000"/>
                <a:gd name="connsiteX16" fmla="*/ 9244 w 10016"/>
                <a:gd name="connsiteY16" fmla="*/ 9924 h 10000"/>
                <a:gd name="connsiteX17" fmla="*/ 8864 w 10016"/>
                <a:gd name="connsiteY17" fmla="*/ 9985 h 10000"/>
                <a:gd name="connsiteX18" fmla="*/ 8452 w 10016"/>
                <a:gd name="connsiteY18" fmla="*/ 10000 h 10000"/>
                <a:gd name="connsiteX19" fmla="*/ 1569 w 10016"/>
                <a:gd name="connsiteY19" fmla="*/ 10000 h 10000"/>
                <a:gd name="connsiteX20" fmla="*/ 1158 w 10016"/>
                <a:gd name="connsiteY20" fmla="*/ 9985 h 10000"/>
                <a:gd name="connsiteX21" fmla="*/ 788 w 10016"/>
                <a:gd name="connsiteY21" fmla="*/ 9924 h 10000"/>
                <a:gd name="connsiteX22" fmla="*/ 479 w 10016"/>
                <a:gd name="connsiteY22" fmla="*/ 9833 h 10000"/>
                <a:gd name="connsiteX23" fmla="*/ 242 w 10016"/>
                <a:gd name="connsiteY23" fmla="*/ 9715 h 10000"/>
                <a:gd name="connsiteX24" fmla="*/ 67 w 10016"/>
                <a:gd name="connsiteY24" fmla="*/ 9579 h 10000"/>
                <a:gd name="connsiteX25" fmla="*/ 16 w 10016"/>
                <a:gd name="connsiteY25" fmla="*/ 9423 h 10000"/>
                <a:gd name="connsiteX26" fmla="*/ 0 w 10016"/>
                <a:gd name="connsiteY26" fmla="*/ 7482 h 10000"/>
                <a:gd name="connsiteX27" fmla="*/ 16 w 10016"/>
                <a:gd name="connsiteY27" fmla="*/ 292 h 10000"/>
                <a:gd name="connsiteX28" fmla="*/ 47 w 10016"/>
                <a:gd name="connsiteY28" fmla="*/ 201 h 10000"/>
                <a:gd name="connsiteX29" fmla="*/ 109 w 10016"/>
                <a:gd name="connsiteY29" fmla="*/ 133 h 10000"/>
                <a:gd name="connsiteX30" fmla="*/ 242 w 10016"/>
                <a:gd name="connsiteY30" fmla="*/ 76 h 10000"/>
                <a:gd name="connsiteX31" fmla="*/ 386 w 10016"/>
                <a:gd name="connsiteY31" fmla="*/ 42 h 10000"/>
                <a:gd name="connsiteX32" fmla="*/ 572 w 10016"/>
                <a:gd name="connsiteY32" fmla="*/ 23 h 10000"/>
                <a:gd name="connsiteX33" fmla="*/ 788 w 10016"/>
                <a:gd name="connsiteY33" fmla="*/ 8 h 10000"/>
                <a:gd name="connsiteX34" fmla="*/ 1024 w 10016"/>
                <a:gd name="connsiteY34" fmla="*/ 0 h 10000"/>
                <a:gd name="connsiteX35" fmla="*/ 1292 w 10016"/>
                <a:gd name="connsiteY35"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9923 w 10035"/>
                <a:gd name="connsiteY9" fmla="*/ 133 h 10000"/>
                <a:gd name="connsiteX10" fmla="*/ 9995 w 10035"/>
                <a:gd name="connsiteY10" fmla="*/ 201 h 10000"/>
                <a:gd name="connsiteX11" fmla="*/ 10016 w 10035"/>
                <a:gd name="connsiteY11" fmla="*/ 292 h 10000"/>
                <a:gd name="connsiteX12" fmla="*/ 10035 w 10035"/>
                <a:gd name="connsiteY12" fmla="*/ 7579 h 10000"/>
                <a:gd name="connsiteX13" fmla="*/ 10016 w 10035"/>
                <a:gd name="connsiteY13" fmla="*/ 9423 h 10000"/>
                <a:gd name="connsiteX14" fmla="*/ 9954 w 10035"/>
                <a:gd name="connsiteY14" fmla="*/ 9579 h 10000"/>
                <a:gd name="connsiteX15" fmla="*/ 9810 w 10035"/>
                <a:gd name="connsiteY15" fmla="*/ 9715 h 10000"/>
                <a:gd name="connsiteX16" fmla="*/ 9563 w 10035"/>
                <a:gd name="connsiteY16" fmla="*/ 9833 h 10000"/>
                <a:gd name="connsiteX17" fmla="*/ 9244 w 10035"/>
                <a:gd name="connsiteY17" fmla="*/ 9924 h 10000"/>
                <a:gd name="connsiteX18" fmla="*/ 8864 w 10035"/>
                <a:gd name="connsiteY18" fmla="*/ 9985 h 10000"/>
                <a:gd name="connsiteX19" fmla="*/ 8452 w 10035"/>
                <a:gd name="connsiteY19" fmla="*/ 10000 h 10000"/>
                <a:gd name="connsiteX20" fmla="*/ 1569 w 10035"/>
                <a:gd name="connsiteY20" fmla="*/ 10000 h 10000"/>
                <a:gd name="connsiteX21" fmla="*/ 1158 w 10035"/>
                <a:gd name="connsiteY21" fmla="*/ 9985 h 10000"/>
                <a:gd name="connsiteX22" fmla="*/ 788 w 10035"/>
                <a:gd name="connsiteY22" fmla="*/ 9924 h 10000"/>
                <a:gd name="connsiteX23" fmla="*/ 479 w 10035"/>
                <a:gd name="connsiteY23" fmla="*/ 9833 h 10000"/>
                <a:gd name="connsiteX24" fmla="*/ 242 w 10035"/>
                <a:gd name="connsiteY24" fmla="*/ 9715 h 10000"/>
                <a:gd name="connsiteX25" fmla="*/ 67 w 10035"/>
                <a:gd name="connsiteY25" fmla="*/ 9579 h 10000"/>
                <a:gd name="connsiteX26" fmla="*/ 16 w 10035"/>
                <a:gd name="connsiteY26" fmla="*/ 9423 h 10000"/>
                <a:gd name="connsiteX27" fmla="*/ 0 w 10035"/>
                <a:gd name="connsiteY27" fmla="*/ 7482 h 10000"/>
                <a:gd name="connsiteX28" fmla="*/ 16 w 10035"/>
                <a:gd name="connsiteY28" fmla="*/ 292 h 10000"/>
                <a:gd name="connsiteX29" fmla="*/ 47 w 10035"/>
                <a:gd name="connsiteY29" fmla="*/ 201 h 10000"/>
                <a:gd name="connsiteX30" fmla="*/ 109 w 10035"/>
                <a:gd name="connsiteY30" fmla="*/ 133 h 10000"/>
                <a:gd name="connsiteX31" fmla="*/ 242 w 10035"/>
                <a:gd name="connsiteY31" fmla="*/ 76 h 10000"/>
                <a:gd name="connsiteX32" fmla="*/ 386 w 10035"/>
                <a:gd name="connsiteY32" fmla="*/ 42 h 10000"/>
                <a:gd name="connsiteX33" fmla="*/ 572 w 10035"/>
                <a:gd name="connsiteY33" fmla="*/ 23 h 10000"/>
                <a:gd name="connsiteX34" fmla="*/ 788 w 10035"/>
                <a:gd name="connsiteY34" fmla="*/ 8 h 10000"/>
                <a:gd name="connsiteX35" fmla="*/ 1024 w 10035"/>
                <a:gd name="connsiteY35" fmla="*/ 0 h 10000"/>
                <a:gd name="connsiteX36" fmla="*/ 1292 w 10035"/>
                <a:gd name="connsiteY36" fmla="*/ 0 h 10000"/>
                <a:gd name="connsiteX0" fmla="*/ 1292 w 10035"/>
                <a:gd name="connsiteY0" fmla="*/ 295 h 10295"/>
                <a:gd name="connsiteX1" fmla="*/ 1569 w 10035"/>
                <a:gd name="connsiteY1" fmla="*/ 295 h 10295"/>
                <a:gd name="connsiteX2" fmla="*/ 8452 w 10035"/>
                <a:gd name="connsiteY2" fmla="*/ 295 h 10295"/>
                <a:gd name="connsiteX3" fmla="*/ 8740 w 10035"/>
                <a:gd name="connsiteY3" fmla="*/ 295 h 10295"/>
                <a:gd name="connsiteX4" fmla="*/ 8997 w 10035"/>
                <a:gd name="connsiteY4" fmla="*/ 295 h 10295"/>
                <a:gd name="connsiteX5" fmla="*/ 9244 w 10035"/>
                <a:gd name="connsiteY5" fmla="*/ 303 h 10295"/>
                <a:gd name="connsiteX6" fmla="*/ 9471 w 10035"/>
                <a:gd name="connsiteY6" fmla="*/ 318 h 10295"/>
                <a:gd name="connsiteX7" fmla="*/ 9656 w 10035"/>
                <a:gd name="connsiteY7" fmla="*/ 337 h 10295"/>
                <a:gd name="connsiteX8" fmla="*/ 9810 w 10035"/>
                <a:gd name="connsiteY8" fmla="*/ 371 h 10295"/>
                <a:gd name="connsiteX9" fmla="*/ 9923 w 10035"/>
                <a:gd name="connsiteY9" fmla="*/ 428 h 10295"/>
                <a:gd name="connsiteX10" fmla="*/ 10016 w 10035"/>
                <a:gd name="connsiteY10" fmla="*/ 587 h 10295"/>
                <a:gd name="connsiteX11" fmla="*/ 10035 w 10035"/>
                <a:gd name="connsiteY11" fmla="*/ 7874 h 10295"/>
                <a:gd name="connsiteX12" fmla="*/ 10016 w 10035"/>
                <a:gd name="connsiteY12" fmla="*/ 9718 h 10295"/>
                <a:gd name="connsiteX13" fmla="*/ 9954 w 10035"/>
                <a:gd name="connsiteY13" fmla="*/ 9874 h 10295"/>
                <a:gd name="connsiteX14" fmla="*/ 9810 w 10035"/>
                <a:gd name="connsiteY14" fmla="*/ 10010 h 10295"/>
                <a:gd name="connsiteX15" fmla="*/ 9563 w 10035"/>
                <a:gd name="connsiteY15" fmla="*/ 10128 h 10295"/>
                <a:gd name="connsiteX16" fmla="*/ 9244 w 10035"/>
                <a:gd name="connsiteY16" fmla="*/ 10219 h 10295"/>
                <a:gd name="connsiteX17" fmla="*/ 8864 w 10035"/>
                <a:gd name="connsiteY17" fmla="*/ 10280 h 10295"/>
                <a:gd name="connsiteX18" fmla="*/ 8452 w 10035"/>
                <a:gd name="connsiteY18" fmla="*/ 10295 h 10295"/>
                <a:gd name="connsiteX19" fmla="*/ 1569 w 10035"/>
                <a:gd name="connsiteY19" fmla="*/ 10295 h 10295"/>
                <a:gd name="connsiteX20" fmla="*/ 1158 w 10035"/>
                <a:gd name="connsiteY20" fmla="*/ 10280 h 10295"/>
                <a:gd name="connsiteX21" fmla="*/ 788 w 10035"/>
                <a:gd name="connsiteY21" fmla="*/ 10219 h 10295"/>
                <a:gd name="connsiteX22" fmla="*/ 479 w 10035"/>
                <a:gd name="connsiteY22" fmla="*/ 10128 h 10295"/>
                <a:gd name="connsiteX23" fmla="*/ 242 w 10035"/>
                <a:gd name="connsiteY23" fmla="*/ 10010 h 10295"/>
                <a:gd name="connsiteX24" fmla="*/ 67 w 10035"/>
                <a:gd name="connsiteY24" fmla="*/ 9874 h 10295"/>
                <a:gd name="connsiteX25" fmla="*/ 16 w 10035"/>
                <a:gd name="connsiteY25" fmla="*/ 9718 h 10295"/>
                <a:gd name="connsiteX26" fmla="*/ 0 w 10035"/>
                <a:gd name="connsiteY26" fmla="*/ 7777 h 10295"/>
                <a:gd name="connsiteX27" fmla="*/ 16 w 10035"/>
                <a:gd name="connsiteY27" fmla="*/ 587 h 10295"/>
                <a:gd name="connsiteX28" fmla="*/ 47 w 10035"/>
                <a:gd name="connsiteY28" fmla="*/ 496 h 10295"/>
                <a:gd name="connsiteX29" fmla="*/ 109 w 10035"/>
                <a:gd name="connsiteY29" fmla="*/ 428 h 10295"/>
                <a:gd name="connsiteX30" fmla="*/ 242 w 10035"/>
                <a:gd name="connsiteY30" fmla="*/ 371 h 10295"/>
                <a:gd name="connsiteX31" fmla="*/ 386 w 10035"/>
                <a:gd name="connsiteY31" fmla="*/ 337 h 10295"/>
                <a:gd name="connsiteX32" fmla="*/ 572 w 10035"/>
                <a:gd name="connsiteY32" fmla="*/ 318 h 10295"/>
                <a:gd name="connsiteX33" fmla="*/ 788 w 10035"/>
                <a:gd name="connsiteY33" fmla="*/ 303 h 10295"/>
                <a:gd name="connsiteX34" fmla="*/ 1024 w 10035"/>
                <a:gd name="connsiteY34" fmla="*/ 295 h 10295"/>
                <a:gd name="connsiteX35" fmla="*/ 1292 w 10035"/>
                <a:gd name="connsiteY35" fmla="*/ 295 h 10295"/>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16 w 10035"/>
                <a:gd name="connsiteY9" fmla="*/ 292 h 10000"/>
                <a:gd name="connsiteX10" fmla="*/ 10035 w 10035"/>
                <a:gd name="connsiteY10" fmla="*/ 7579 h 10000"/>
                <a:gd name="connsiteX11" fmla="*/ 10016 w 10035"/>
                <a:gd name="connsiteY11" fmla="*/ 9423 h 10000"/>
                <a:gd name="connsiteX12" fmla="*/ 9954 w 10035"/>
                <a:gd name="connsiteY12" fmla="*/ 9579 h 10000"/>
                <a:gd name="connsiteX13" fmla="*/ 9810 w 10035"/>
                <a:gd name="connsiteY13" fmla="*/ 9715 h 10000"/>
                <a:gd name="connsiteX14" fmla="*/ 9563 w 10035"/>
                <a:gd name="connsiteY14" fmla="*/ 9833 h 10000"/>
                <a:gd name="connsiteX15" fmla="*/ 9244 w 10035"/>
                <a:gd name="connsiteY15" fmla="*/ 9924 h 10000"/>
                <a:gd name="connsiteX16" fmla="*/ 8864 w 10035"/>
                <a:gd name="connsiteY16" fmla="*/ 9985 h 10000"/>
                <a:gd name="connsiteX17" fmla="*/ 8452 w 10035"/>
                <a:gd name="connsiteY17" fmla="*/ 10000 h 10000"/>
                <a:gd name="connsiteX18" fmla="*/ 1569 w 10035"/>
                <a:gd name="connsiteY18" fmla="*/ 10000 h 10000"/>
                <a:gd name="connsiteX19" fmla="*/ 1158 w 10035"/>
                <a:gd name="connsiteY19" fmla="*/ 9985 h 10000"/>
                <a:gd name="connsiteX20" fmla="*/ 788 w 10035"/>
                <a:gd name="connsiteY20" fmla="*/ 9924 h 10000"/>
                <a:gd name="connsiteX21" fmla="*/ 479 w 10035"/>
                <a:gd name="connsiteY21" fmla="*/ 9833 h 10000"/>
                <a:gd name="connsiteX22" fmla="*/ 242 w 10035"/>
                <a:gd name="connsiteY22" fmla="*/ 9715 h 10000"/>
                <a:gd name="connsiteX23" fmla="*/ 67 w 10035"/>
                <a:gd name="connsiteY23" fmla="*/ 9579 h 10000"/>
                <a:gd name="connsiteX24" fmla="*/ 16 w 10035"/>
                <a:gd name="connsiteY24" fmla="*/ 9423 h 10000"/>
                <a:gd name="connsiteX25" fmla="*/ 0 w 10035"/>
                <a:gd name="connsiteY25" fmla="*/ 7482 h 10000"/>
                <a:gd name="connsiteX26" fmla="*/ 16 w 10035"/>
                <a:gd name="connsiteY26" fmla="*/ 292 h 10000"/>
                <a:gd name="connsiteX27" fmla="*/ 47 w 10035"/>
                <a:gd name="connsiteY27" fmla="*/ 201 h 10000"/>
                <a:gd name="connsiteX28" fmla="*/ 109 w 10035"/>
                <a:gd name="connsiteY28" fmla="*/ 133 h 10000"/>
                <a:gd name="connsiteX29" fmla="*/ 242 w 10035"/>
                <a:gd name="connsiteY29" fmla="*/ 76 h 10000"/>
                <a:gd name="connsiteX30" fmla="*/ 386 w 10035"/>
                <a:gd name="connsiteY30" fmla="*/ 42 h 10000"/>
                <a:gd name="connsiteX31" fmla="*/ 572 w 10035"/>
                <a:gd name="connsiteY31" fmla="*/ 23 h 10000"/>
                <a:gd name="connsiteX32" fmla="*/ 788 w 10035"/>
                <a:gd name="connsiteY32" fmla="*/ 8 h 10000"/>
                <a:gd name="connsiteX33" fmla="*/ 1024 w 10035"/>
                <a:gd name="connsiteY33" fmla="*/ 0 h 10000"/>
                <a:gd name="connsiteX34" fmla="*/ 1292 w 10035"/>
                <a:gd name="connsiteY34"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35 w 10035"/>
                <a:gd name="connsiteY9" fmla="*/ 7579 h 10000"/>
                <a:gd name="connsiteX10" fmla="*/ 10016 w 10035"/>
                <a:gd name="connsiteY10" fmla="*/ 9423 h 10000"/>
                <a:gd name="connsiteX11" fmla="*/ 9954 w 10035"/>
                <a:gd name="connsiteY11" fmla="*/ 9579 h 10000"/>
                <a:gd name="connsiteX12" fmla="*/ 9810 w 10035"/>
                <a:gd name="connsiteY12" fmla="*/ 9715 h 10000"/>
                <a:gd name="connsiteX13" fmla="*/ 9563 w 10035"/>
                <a:gd name="connsiteY13" fmla="*/ 9833 h 10000"/>
                <a:gd name="connsiteX14" fmla="*/ 9244 w 10035"/>
                <a:gd name="connsiteY14" fmla="*/ 9924 h 10000"/>
                <a:gd name="connsiteX15" fmla="*/ 8864 w 10035"/>
                <a:gd name="connsiteY15" fmla="*/ 9985 h 10000"/>
                <a:gd name="connsiteX16" fmla="*/ 8452 w 10035"/>
                <a:gd name="connsiteY16" fmla="*/ 10000 h 10000"/>
                <a:gd name="connsiteX17" fmla="*/ 1569 w 10035"/>
                <a:gd name="connsiteY17" fmla="*/ 10000 h 10000"/>
                <a:gd name="connsiteX18" fmla="*/ 1158 w 10035"/>
                <a:gd name="connsiteY18" fmla="*/ 9985 h 10000"/>
                <a:gd name="connsiteX19" fmla="*/ 788 w 10035"/>
                <a:gd name="connsiteY19" fmla="*/ 9924 h 10000"/>
                <a:gd name="connsiteX20" fmla="*/ 479 w 10035"/>
                <a:gd name="connsiteY20" fmla="*/ 9833 h 10000"/>
                <a:gd name="connsiteX21" fmla="*/ 242 w 10035"/>
                <a:gd name="connsiteY21" fmla="*/ 9715 h 10000"/>
                <a:gd name="connsiteX22" fmla="*/ 67 w 10035"/>
                <a:gd name="connsiteY22" fmla="*/ 9579 h 10000"/>
                <a:gd name="connsiteX23" fmla="*/ 16 w 10035"/>
                <a:gd name="connsiteY23" fmla="*/ 9423 h 10000"/>
                <a:gd name="connsiteX24" fmla="*/ 0 w 10035"/>
                <a:gd name="connsiteY24" fmla="*/ 7482 h 10000"/>
                <a:gd name="connsiteX25" fmla="*/ 16 w 10035"/>
                <a:gd name="connsiteY25" fmla="*/ 292 h 10000"/>
                <a:gd name="connsiteX26" fmla="*/ 47 w 10035"/>
                <a:gd name="connsiteY26" fmla="*/ 201 h 10000"/>
                <a:gd name="connsiteX27" fmla="*/ 109 w 10035"/>
                <a:gd name="connsiteY27" fmla="*/ 133 h 10000"/>
                <a:gd name="connsiteX28" fmla="*/ 242 w 10035"/>
                <a:gd name="connsiteY28" fmla="*/ 76 h 10000"/>
                <a:gd name="connsiteX29" fmla="*/ 386 w 10035"/>
                <a:gd name="connsiteY29" fmla="*/ 42 h 10000"/>
                <a:gd name="connsiteX30" fmla="*/ 572 w 10035"/>
                <a:gd name="connsiteY30" fmla="*/ 23 h 10000"/>
                <a:gd name="connsiteX31" fmla="*/ 788 w 10035"/>
                <a:gd name="connsiteY31" fmla="*/ 8 h 10000"/>
                <a:gd name="connsiteX32" fmla="*/ 1024 w 10035"/>
                <a:gd name="connsiteY32" fmla="*/ 0 h 10000"/>
                <a:gd name="connsiteX33" fmla="*/ 1292 w 10035"/>
                <a:gd name="connsiteY33"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10035 w 10035"/>
                <a:gd name="connsiteY8" fmla="*/ 7579 h 10000"/>
                <a:gd name="connsiteX9" fmla="*/ 10016 w 10035"/>
                <a:gd name="connsiteY9" fmla="*/ 9423 h 10000"/>
                <a:gd name="connsiteX10" fmla="*/ 9954 w 10035"/>
                <a:gd name="connsiteY10" fmla="*/ 9579 h 10000"/>
                <a:gd name="connsiteX11" fmla="*/ 9810 w 10035"/>
                <a:gd name="connsiteY11" fmla="*/ 9715 h 10000"/>
                <a:gd name="connsiteX12" fmla="*/ 9563 w 10035"/>
                <a:gd name="connsiteY12" fmla="*/ 9833 h 10000"/>
                <a:gd name="connsiteX13" fmla="*/ 9244 w 10035"/>
                <a:gd name="connsiteY13" fmla="*/ 9924 h 10000"/>
                <a:gd name="connsiteX14" fmla="*/ 8864 w 10035"/>
                <a:gd name="connsiteY14" fmla="*/ 9985 h 10000"/>
                <a:gd name="connsiteX15" fmla="*/ 8452 w 10035"/>
                <a:gd name="connsiteY15" fmla="*/ 10000 h 10000"/>
                <a:gd name="connsiteX16" fmla="*/ 1569 w 10035"/>
                <a:gd name="connsiteY16" fmla="*/ 10000 h 10000"/>
                <a:gd name="connsiteX17" fmla="*/ 1158 w 10035"/>
                <a:gd name="connsiteY17" fmla="*/ 9985 h 10000"/>
                <a:gd name="connsiteX18" fmla="*/ 788 w 10035"/>
                <a:gd name="connsiteY18" fmla="*/ 9924 h 10000"/>
                <a:gd name="connsiteX19" fmla="*/ 479 w 10035"/>
                <a:gd name="connsiteY19" fmla="*/ 9833 h 10000"/>
                <a:gd name="connsiteX20" fmla="*/ 242 w 10035"/>
                <a:gd name="connsiteY20" fmla="*/ 9715 h 10000"/>
                <a:gd name="connsiteX21" fmla="*/ 67 w 10035"/>
                <a:gd name="connsiteY21" fmla="*/ 9579 h 10000"/>
                <a:gd name="connsiteX22" fmla="*/ 16 w 10035"/>
                <a:gd name="connsiteY22" fmla="*/ 9423 h 10000"/>
                <a:gd name="connsiteX23" fmla="*/ 0 w 10035"/>
                <a:gd name="connsiteY23" fmla="*/ 7482 h 10000"/>
                <a:gd name="connsiteX24" fmla="*/ 16 w 10035"/>
                <a:gd name="connsiteY24" fmla="*/ 292 h 10000"/>
                <a:gd name="connsiteX25" fmla="*/ 47 w 10035"/>
                <a:gd name="connsiteY25" fmla="*/ 201 h 10000"/>
                <a:gd name="connsiteX26" fmla="*/ 109 w 10035"/>
                <a:gd name="connsiteY26" fmla="*/ 133 h 10000"/>
                <a:gd name="connsiteX27" fmla="*/ 242 w 10035"/>
                <a:gd name="connsiteY27" fmla="*/ 76 h 10000"/>
                <a:gd name="connsiteX28" fmla="*/ 386 w 10035"/>
                <a:gd name="connsiteY28" fmla="*/ 42 h 10000"/>
                <a:gd name="connsiteX29" fmla="*/ 572 w 10035"/>
                <a:gd name="connsiteY29" fmla="*/ 23 h 10000"/>
                <a:gd name="connsiteX30" fmla="*/ 788 w 10035"/>
                <a:gd name="connsiteY30" fmla="*/ 8 h 10000"/>
                <a:gd name="connsiteX31" fmla="*/ 1024 w 10035"/>
                <a:gd name="connsiteY31" fmla="*/ 0 h 10000"/>
                <a:gd name="connsiteX32" fmla="*/ 1292 w 10035"/>
                <a:gd name="connsiteY32"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10035 w 10035"/>
                <a:gd name="connsiteY7" fmla="*/ 7579 h 10000"/>
                <a:gd name="connsiteX8" fmla="*/ 10016 w 10035"/>
                <a:gd name="connsiteY8" fmla="*/ 9423 h 10000"/>
                <a:gd name="connsiteX9" fmla="*/ 9954 w 10035"/>
                <a:gd name="connsiteY9" fmla="*/ 9579 h 10000"/>
                <a:gd name="connsiteX10" fmla="*/ 9810 w 10035"/>
                <a:gd name="connsiteY10" fmla="*/ 9715 h 10000"/>
                <a:gd name="connsiteX11" fmla="*/ 9563 w 10035"/>
                <a:gd name="connsiteY11" fmla="*/ 9833 h 10000"/>
                <a:gd name="connsiteX12" fmla="*/ 9244 w 10035"/>
                <a:gd name="connsiteY12" fmla="*/ 9924 h 10000"/>
                <a:gd name="connsiteX13" fmla="*/ 8864 w 10035"/>
                <a:gd name="connsiteY13" fmla="*/ 9985 h 10000"/>
                <a:gd name="connsiteX14" fmla="*/ 8452 w 10035"/>
                <a:gd name="connsiteY14" fmla="*/ 10000 h 10000"/>
                <a:gd name="connsiteX15" fmla="*/ 1569 w 10035"/>
                <a:gd name="connsiteY15" fmla="*/ 10000 h 10000"/>
                <a:gd name="connsiteX16" fmla="*/ 1158 w 10035"/>
                <a:gd name="connsiteY16" fmla="*/ 9985 h 10000"/>
                <a:gd name="connsiteX17" fmla="*/ 788 w 10035"/>
                <a:gd name="connsiteY17" fmla="*/ 9924 h 10000"/>
                <a:gd name="connsiteX18" fmla="*/ 479 w 10035"/>
                <a:gd name="connsiteY18" fmla="*/ 9833 h 10000"/>
                <a:gd name="connsiteX19" fmla="*/ 242 w 10035"/>
                <a:gd name="connsiteY19" fmla="*/ 9715 h 10000"/>
                <a:gd name="connsiteX20" fmla="*/ 67 w 10035"/>
                <a:gd name="connsiteY20" fmla="*/ 9579 h 10000"/>
                <a:gd name="connsiteX21" fmla="*/ 16 w 10035"/>
                <a:gd name="connsiteY21" fmla="*/ 9423 h 10000"/>
                <a:gd name="connsiteX22" fmla="*/ 0 w 10035"/>
                <a:gd name="connsiteY22" fmla="*/ 7482 h 10000"/>
                <a:gd name="connsiteX23" fmla="*/ 16 w 10035"/>
                <a:gd name="connsiteY23" fmla="*/ 292 h 10000"/>
                <a:gd name="connsiteX24" fmla="*/ 47 w 10035"/>
                <a:gd name="connsiteY24" fmla="*/ 201 h 10000"/>
                <a:gd name="connsiteX25" fmla="*/ 109 w 10035"/>
                <a:gd name="connsiteY25" fmla="*/ 133 h 10000"/>
                <a:gd name="connsiteX26" fmla="*/ 242 w 10035"/>
                <a:gd name="connsiteY26" fmla="*/ 76 h 10000"/>
                <a:gd name="connsiteX27" fmla="*/ 386 w 10035"/>
                <a:gd name="connsiteY27" fmla="*/ 42 h 10000"/>
                <a:gd name="connsiteX28" fmla="*/ 572 w 10035"/>
                <a:gd name="connsiteY28" fmla="*/ 23 h 10000"/>
                <a:gd name="connsiteX29" fmla="*/ 788 w 10035"/>
                <a:gd name="connsiteY29" fmla="*/ 8 h 10000"/>
                <a:gd name="connsiteX30" fmla="*/ 1024 w 10035"/>
                <a:gd name="connsiteY30" fmla="*/ 0 h 10000"/>
                <a:gd name="connsiteX31" fmla="*/ 1292 w 10035"/>
                <a:gd name="connsiteY31"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10035 w 10035"/>
                <a:gd name="connsiteY6" fmla="*/ 7579 h 10000"/>
                <a:gd name="connsiteX7" fmla="*/ 10016 w 10035"/>
                <a:gd name="connsiteY7" fmla="*/ 9423 h 10000"/>
                <a:gd name="connsiteX8" fmla="*/ 9954 w 10035"/>
                <a:gd name="connsiteY8" fmla="*/ 9579 h 10000"/>
                <a:gd name="connsiteX9" fmla="*/ 9810 w 10035"/>
                <a:gd name="connsiteY9" fmla="*/ 9715 h 10000"/>
                <a:gd name="connsiteX10" fmla="*/ 9563 w 10035"/>
                <a:gd name="connsiteY10" fmla="*/ 9833 h 10000"/>
                <a:gd name="connsiteX11" fmla="*/ 9244 w 10035"/>
                <a:gd name="connsiteY11" fmla="*/ 9924 h 10000"/>
                <a:gd name="connsiteX12" fmla="*/ 8864 w 10035"/>
                <a:gd name="connsiteY12" fmla="*/ 9985 h 10000"/>
                <a:gd name="connsiteX13" fmla="*/ 8452 w 10035"/>
                <a:gd name="connsiteY13" fmla="*/ 10000 h 10000"/>
                <a:gd name="connsiteX14" fmla="*/ 1569 w 10035"/>
                <a:gd name="connsiteY14" fmla="*/ 10000 h 10000"/>
                <a:gd name="connsiteX15" fmla="*/ 1158 w 10035"/>
                <a:gd name="connsiteY15" fmla="*/ 9985 h 10000"/>
                <a:gd name="connsiteX16" fmla="*/ 788 w 10035"/>
                <a:gd name="connsiteY16" fmla="*/ 9924 h 10000"/>
                <a:gd name="connsiteX17" fmla="*/ 479 w 10035"/>
                <a:gd name="connsiteY17" fmla="*/ 9833 h 10000"/>
                <a:gd name="connsiteX18" fmla="*/ 242 w 10035"/>
                <a:gd name="connsiteY18" fmla="*/ 9715 h 10000"/>
                <a:gd name="connsiteX19" fmla="*/ 67 w 10035"/>
                <a:gd name="connsiteY19" fmla="*/ 9579 h 10000"/>
                <a:gd name="connsiteX20" fmla="*/ 16 w 10035"/>
                <a:gd name="connsiteY20" fmla="*/ 9423 h 10000"/>
                <a:gd name="connsiteX21" fmla="*/ 0 w 10035"/>
                <a:gd name="connsiteY21" fmla="*/ 7482 h 10000"/>
                <a:gd name="connsiteX22" fmla="*/ 16 w 10035"/>
                <a:gd name="connsiteY22" fmla="*/ 292 h 10000"/>
                <a:gd name="connsiteX23" fmla="*/ 47 w 10035"/>
                <a:gd name="connsiteY23" fmla="*/ 201 h 10000"/>
                <a:gd name="connsiteX24" fmla="*/ 109 w 10035"/>
                <a:gd name="connsiteY24" fmla="*/ 133 h 10000"/>
                <a:gd name="connsiteX25" fmla="*/ 242 w 10035"/>
                <a:gd name="connsiteY25" fmla="*/ 76 h 10000"/>
                <a:gd name="connsiteX26" fmla="*/ 386 w 10035"/>
                <a:gd name="connsiteY26" fmla="*/ 42 h 10000"/>
                <a:gd name="connsiteX27" fmla="*/ 572 w 10035"/>
                <a:gd name="connsiteY27" fmla="*/ 23 h 10000"/>
                <a:gd name="connsiteX28" fmla="*/ 788 w 10035"/>
                <a:gd name="connsiteY28" fmla="*/ 8 h 10000"/>
                <a:gd name="connsiteX29" fmla="*/ 1024 w 10035"/>
                <a:gd name="connsiteY29" fmla="*/ 0 h 10000"/>
                <a:gd name="connsiteX30" fmla="*/ 1292 w 10035"/>
                <a:gd name="connsiteY30"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10035 w 10035"/>
                <a:gd name="connsiteY5" fmla="*/ 7579 h 10000"/>
                <a:gd name="connsiteX6" fmla="*/ 10016 w 10035"/>
                <a:gd name="connsiteY6" fmla="*/ 9423 h 10000"/>
                <a:gd name="connsiteX7" fmla="*/ 9954 w 10035"/>
                <a:gd name="connsiteY7" fmla="*/ 9579 h 10000"/>
                <a:gd name="connsiteX8" fmla="*/ 9810 w 10035"/>
                <a:gd name="connsiteY8" fmla="*/ 9715 h 10000"/>
                <a:gd name="connsiteX9" fmla="*/ 9563 w 10035"/>
                <a:gd name="connsiteY9" fmla="*/ 9833 h 10000"/>
                <a:gd name="connsiteX10" fmla="*/ 9244 w 10035"/>
                <a:gd name="connsiteY10" fmla="*/ 9924 h 10000"/>
                <a:gd name="connsiteX11" fmla="*/ 8864 w 10035"/>
                <a:gd name="connsiteY11" fmla="*/ 9985 h 10000"/>
                <a:gd name="connsiteX12" fmla="*/ 8452 w 10035"/>
                <a:gd name="connsiteY12" fmla="*/ 10000 h 10000"/>
                <a:gd name="connsiteX13" fmla="*/ 1569 w 10035"/>
                <a:gd name="connsiteY13" fmla="*/ 10000 h 10000"/>
                <a:gd name="connsiteX14" fmla="*/ 1158 w 10035"/>
                <a:gd name="connsiteY14" fmla="*/ 9985 h 10000"/>
                <a:gd name="connsiteX15" fmla="*/ 788 w 10035"/>
                <a:gd name="connsiteY15" fmla="*/ 9924 h 10000"/>
                <a:gd name="connsiteX16" fmla="*/ 479 w 10035"/>
                <a:gd name="connsiteY16" fmla="*/ 9833 h 10000"/>
                <a:gd name="connsiteX17" fmla="*/ 242 w 10035"/>
                <a:gd name="connsiteY17" fmla="*/ 9715 h 10000"/>
                <a:gd name="connsiteX18" fmla="*/ 67 w 10035"/>
                <a:gd name="connsiteY18" fmla="*/ 9579 h 10000"/>
                <a:gd name="connsiteX19" fmla="*/ 16 w 10035"/>
                <a:gd name="connsiteY19" fmla="*/ 9423 h 10000"/>
                <a:gd name="connsiteX20" fmla="*/ 0 w 10035"/>
                <a:gd name="connsiteY20" fmla="*/ 7482 h 10000"/>
                <a:gd name="connsiteX21" fmla="*/ 16 w 10035"/>
                <a:gd name="connsiteY21" fmla="*/ 292 h 10000"/>
                <a:gd name="connsiteX22" fmla="*/ 47 w 10035"/>
                <a:gd name="connsiteY22" fmla="*/ 201 h 10000"/>
                <a:gd name="connsiteX23" fmla="*/ 109 w 10035"/>
                <a:gd name="connsiteY23" fmla="*/ 133 h 10000"/>
                <a:gd name="connsiteX24" fmla="*/ 242 w 10035"/>
                <a:gd name="connsiteY24" fmla="*/ 76 h 10000"/>
                <a:gd name="connsiteX25" fmla="*/ 386 w 10035"/>
                <a:gd name="connsiteY25" fmla="*/ 42 h 10000"/>
                <a:gd name="connsiteX26" fmla="*/ 572 w 10035"/>
                <a:gd name="connsiteY26" fmla="*/ 23 h 10000"/>
                <a:gd name="connsiteX27" fmla="*/ 788 w 10035"/>
                <a:gd name="connsiteY27" fmla="*/ 8 h 10000"/>
                <a:gd name="connsiteX28" fmla="*/ 1024 w 10035"/>
                <a:gd name="connsiteY28" fmla="*/ 0 h 10000"/>
                <a:gd name="connsiteX29" fmla="*/ 1292 w 10035"/>
                <a:gd name="connsiteY29"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10035 w 10035"/>
                <a:gd name="connsiteY4" fmla="*/ 7579 h 10000"/>
                <a:gd name="connsiteX5" fmla="*/ 10016 w 10035"/>
                <a:gd name="connsiteY5" fmla="*/ 9423 h 10000"/>
                <a:gd name="connsiteX6" fmla="*/ 9954 w 10035"/>
                <a:gd name="connsiteY6" fmla="*/ 9579 h 10000"/>
                <a:gd name="connsiteX7" fmla="*/ 9810 w 10035"/>
                <a:gd name="connsiteY7" fmla="*/ 9715 h 10000"/>
                <a:gd name="connsiteX8" fmla="*/ 9563 w 10035"/>
                <a:gd name="connsiteY8" fmla="*/ 9833 h 10000"/>
                <a:gd name="connsiteX9" fmla="*/ 9244 w 10035"/>
                <a:gd name="connsiteY9" fmla="*/ 9924 h 10000"/>
                <a:gd name="connsiteX10" fmla="*/ 8864 w 10035"/>
                <a:gd name="connsiteY10" fmla="*/ 9985 h 10000"/>
                <a:gd name="connsiteX11" fmla="*/ 8452 w 10035"/>
                <a:gd name="connsiteY11" fmla="*/ 10000 h 10000"/>
                <a:gd name="connsiteX12" fmla="*/ 1569 w 10035"/>
                <a:gd name="connsiteY12" fmla="*/ 10000 h 10000"/>
                <a:gd name="connsiteX13" fmla="*/ 1158 w 10035"/>
                <a:gd name="connsiteY13" fmla="*/ 9985 h 10000"/>
                <a:gd name="connsiteX14" fmla="*/ 788 w 10035"/>
                <a:gd name="connsiteY14" fmla="*/ 9924 h 10000"/>
                <a:gd name="connsiteX15" fmla="*/ 479 w 10035"/>
                <a:gd name="connsiteY15" fmla="*/ 9833 h 10000"/>
                <a:gd name="connsiteX16" fmla="*/ 242 w 10035"/>
                <a:gd name="connsiteY16" fmla="*/ 9715 h 10000"/>
                <a:gd name="connsiteX17" fmla="*/ 67 w 10035"/>
                <a:gd name="connsiteY17" fmla="*/ 9579 h 10000"/>
                <a:gd name="connsiteX18" fmla="*/ 16 w 10035"/>
                <a:gd name="connsiteY18" fmla="*/ 9423 h 10000"/>
                <a:gd name="connsiteX19" fmla="*/ 0 w 10035"/>
                <a:gd name="connsiteY19" fmla="*/ 7482 h 10000"/>
                <a:gd name="connsiteX20" fmla="*/ 16 w 10035"/>
                <a:gd name="connsiteY20" fmla="*/ 292 h 10000"/>
                <a:gd name="connsiteX21" fmla="*/ 47 w 10035"/>
                <a:gd name="connsiteY21" fmla="*/ 201 h 10000"/>
                <a:gd name="connsiteX22" fmla="*/ 109 w 10035"/>
                <a:gd name="connsiteY22" fmla="*/ 133 h 10000"/>
                <a:gd name="connsiteX23" fmla="*/ 242 w 10035"/>
                <a:gd name="connsiteY23" fmla="*/ 76 h 10000"/>
                <a:gd name="connsiteX24" fmla="*/ 386 w 10035"/>
                <a:gd name="connsiteY24" fmla="*/ 42 h 10000"/>
                <a:gd name="connsiteX25" fmla="*/ 572 w 10035"/>
                <a:gd name="connsiteY25" fmla="*/ 23 h 10000"/>
                <a:gd name="connsiteX26" fmla="*/ 788 w 10035"/>
                <a:gd name="connsiteY26" fmla="*/ 8 h 10000"/>
                <a:gd name="connsiteX27" fmla="*/ 1024 w 10035"/>
                <a:gd name="connsiteY27" fmla="*/ 0 h 10000"/>
                <a:gd name="connsiteX28" fmla="*/ 1292 w 10035"/>
                <a:gd name="connsiteY28" fmla="*/ 0 h 10000"/>
                <a:gd name="connsiteX0" fmla="*/ 1292 w 10035"/>
                <a:gd name="connsiteY0" fmla="*/ 0 h 10000"/>
                <a:gd name="connsiteX1" fmla="*/ 1569 w 10035"/>
                <a:gd name="connsiteY1" fmla="*/ 0 h 10000"/>
                <a:gd name="connsiteX2" fmla="*/ 8452 w 10035"/>
                <a:gd name="connsiteY2" fmla="*/ 0 h 10000"/>
                <a:gd name="connsiteX3" fmla="*/ 10035 w 10035"/>
                <a:gd name="connsiteY3" fmla="*/ 7579 h 10000"/>
                <a:gd name="connsiteX4" fmla="*/ 10016 w 10035"/>
                <a:gd name="connsiteY4" fmla="*/ 9423 h 10000"/>
                <a:gd name="connsiteX5" fmla="*/ 9954 w 10035"/>
                <a:gd name="connsiteY5" fmla="*/ 9579 h 10000"/>
                <a:gd name="connsiteX6" fmla="*/ 9810 w 10035"/>
                <a:gd name="connsiteY6" fmla="*/ 9715 h 10000"/>
                <a:gd name="connsiteX7" fmla="*/ 9563 w 10035"/>
                <a:gd name="connsiteY7" fmla="*/ 9833 h 10000"/>
                <a:gd name="connsiteX8" fmla="*/ 9244 w 10035"/>
                <a:gd name="connsiteY8" fmla="*/ 9924 h 10000"/>
                <a:gd name="connsiteX9" fmla="*/ 8864 w 10035"/>
                <a:gd name="connsiteY9" fmla="*/ 9985 h 10000"/>
                <a:gd name="connsiteX10" fmla="*/ 8452 w 10035"/>
                <a:gd name="connsiteY10" fmla="*/ 10000 h 10000"/>
                <a:gd name="connsiteX11" fmla="*/ 1569 w 10035"/>
                <a:gd name="connsiteY11" fmla="*/ 10000 h 10000"/>
                <a:gd name="connsiteX12" fmla="*/ 1158 w 10035"/>
                <a:gd name="connsiteY12" fmla="*/ 9985 h 10000"/>
                <a:gd name="connsiteX13" fmla="*/ 788 w 10035"/>
                <a:gd name="connsiteY13" fmla="*/ 9924 h 10000"/>
                <a:gd name="connsiteX14" fmla="*/ 479 w 10035"/>
                <a:gd name="connsiteY14" fmla="*/ 9833 h 10000"/>
                <a:gd name="connsiteX15" fmla="*/ 242 w 10035"/>
                <a:gd name="connsiteY15" fmla="*/ 9715 h 10000"/>
                <a:gd name="connsiteX16" fmla="*/ 67 w 10035"/>
                <a:gd name="connsiteY16" fmla="*/ 9579 h 10000"/>
                <a:gd name="connsiteX17" fmla="*/ 16 w 10035"/>
                <a:gd name="connsiteY17" fmla="*/ 9423 h 10000"/>
                <a:gd name="connsiteX18" fmla="*/ 0 w 10035"/>
                <a:gd name="connsiteY18" fmla="*/ 7482 h 10000"/>
                <a:gd name="connsiteX19" fmla="*/ 16 w 10035"/>
                <a:gd name="connsiteY19" fmla="*/ 292 h 10000"/>
                <a:gd name="connsiteX20" fmla="*/ 47 w 10035"/>
                <a:gd name="connsiteY20" fmla="*/ 201 h 10000"/>
                <a:gd name="connsiteX21" fmla="*/ 109 w 10035"/>
                <a:gd name="connsiteY21" fmla="*/ 133 h 10000"/>
                <a:gd name="connsiteX22" fmla="*/ 242 w 10035"/>
                <a:gd name="connsiteY22" fmla="*/ 76 h 10000"/>
                <a:gd name="connsiteX23" fmla="*/ 386 w 10035"/>
                <a:gd name="connsiteY23" fmla="*/ 42 h 10000"/>
                <a:gd name="connsiteX24" fmla="*/ 572 w 10035"/>
                <a:gd name="connsiteY24" fmla="*/ 23 h 10000"/>
                <a:gd name="connsiteX25" fmla="*/ 788 w 10035"/>
                <a:gd name="connsiteY25" fmla="*/ 8 h 10000"/>
                <a:gd name="connsiteX26" fmla="*/ 1024 w 10035"/>
                <a:gd name="connsiteY26" fmla="*/ 0 h 10000"/>
                <a:gd name="connsiteX27" fmla="*/ 1292 w 10035"/>
                <a:gd name="connsiteY27" fmla="*/ 0 h 10000"/>
                <a:gd name="connsiteX0" fmla="*/ 1292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26" fmla="*/ 1292 w 10035"/>
                <a:gd name="connsiteY26" fmla="*/ 0 h 10000"/>
                <a:gd name="connsiteX0" fmla="*/ 1024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0" fmla="*/ 1024 w 10035"/>
                <a:gd name="connsiteY0" fmla="*/ 0 h 10000"/>
                <a:gd name="connsiteX1" fmla="*/ 10035 w 10035"/>
                <a:gd name="connsiteY1" fmla="*/ 7579 h 10000"/>
                <a:gd name="connsiteX2" fmla="*/ 10016 w 10035"/>
                <a:gd name="connsiteY2" fmla="*/ 9423 h 10000"/>
                <a:gd name="connsiteX3" fmla="*/ 9954 w 10035"/>
                <a:gd name="connsiteY3" fmla="*/ 9579 h 10000"/>
                <a:gd name="connsiteX4" fmla="*/ 9810 w 10035"/>
                <a:gd name="connsiteY4" fmla="*/ 9715 h 10000"/>
                <a:gd name="connsiteX5" fmla="*/ 9563 w 10035"/>
                <a:gd name="connsiteY5" fmla="*/ 9833 h 10000"/>
                <a:gd name="connsiteX6" fmla="*/ 9244 w 10035"/>
                <a:gd name="connsiteY6" fmla="*/ 9924 h 10000"/>
                <a:gd name="connsiteX7" fmla="*/ 8864 w 10035"/>
                <a:gd name="connsiteY7" fmla="*/ 9985 h 10000"/>
                <a:gd name="connsiteX8" fmla="*/ 8452 w 10035"/>
                <a:gd name="connsiteY8" fmla="*/ 10000 h 10000"/>
                <a:gd name="connsiteX9" fmla="*/ 1569 w 10035"/>
                <a:gd name="connsiteY9" fmla="*/ 10000 h 10000"/>
                <a:gd name="connsiteX10" fmla="*/ 1158 w 10035"/>
                <a:gd name="connsiteY10" fmla="*/ 9985 h 10000"/>
                <a:gd name="connsiteX11" fmla="*/ 788 w 10035"/>
                <a:gd name="connsiteY11" fmla="*/ 9924 h 10000"/>
                <a:gd name="connsiteX12" fmla="*/ 479 w 10035"/>
                <a:gd name="connsiteY12" fmla="*/ 9833 h 10000"/>
                <a:gd name="connsiteX13" fmla="*/ 242 w 10035"/>
                <a:gd name="connsiteY13" fmla="*/ 9715 h 10000"/>
                <a:gd name="connsiteX14" fmla="*/ 67 w 10035"/>
                <a:gd name="connsiteY14" fmla="*/ 9579 h 10000"/>
                <a:gd name="connsiteX15" fmla="*/ 16 w 10035"/>
                <a:gd name="connsiteY15" fmla="*/ 9423 h 10000"/>
                <a:gd name="connsiteX16" fmla="*/ 0 w 10035"/>
                <a:gd name="connsiteY16" fmla="*/ 7482 h 10000"/>
                <a:gd name="connsiteX17" fmla="*/ 16 w 10035"/>
                <a:gd name="connsiteY17" fmla="*/ 292 h 10000"/>
                <a:gd name="connsiteX18" fmla="*/ 47 w 10035"/>
                <a:gd name="connsiteY18" fmla="*/ 201 h 10000"/>
                <a:gd name="connsiteX19" fmla="*/ 109 w 10035"/>
                <a:gd name="connsiteY19" fmla="*/ 133 h 10000"/>
                <a:gd name="connsiteX20" fmla="*/ 242 w 10035"/>
                <a:gd name="connsiteY20" fmla="*/ 76 h 10000"/>
                <a:gd name="connsiteX21" fmla="*/ 386 w 10035"/>
                <a:gd name="connsiteY21" fmla="*/ 42 h 10000"/>
                <a:gd name="connsiteX22" fmla="*/ 572 w 10035"/>
                <a:gd name="connsiteY22" fmla="*/ 23 h 10000"/>
                <a:gd name="connsiteX23" fmla="*/ 788 w 10035"/>
                <a:gd name="connsiteY23" fmla="*/ 8 h 10000"/>
                <a:gd name="connsiteX24" fmla="*/ 1024 w 10035"/>
                <a:gd name="connsiteY24" fmla="*/ 0 h 10000"/>
                <a:gd name="connsiteX0" fmla="*/ 788 w 10035"/>
                <a:gd name="connsiteY0" fmla="*/ 0 h 9992"/>
                <a:gd name="connsiteX1" fmla="*/ 10035 w 10035"/>
                <a:gd name="connsiteY1" fmla="*/ 7571 h 9992"/>
                <a:gd name="connsiteX2" fmla="*/ 10016 w 10035"/>
                <a:gd name="connsiteY2" fmla="*/ 9415 h 9992"/>
                <a:gd name="connsiteX3" fmla="*/ 9954 w 10035"/>
                <a:gd name="connsiteY3" fmla="*/ 9571 h 9992"/>
                <a:gd name="connsiteX4" fmla="*/ 9810 w 10035"/>
                <a:gd name="connsiteY4" fmla="*/ 9707 h 9992"/>
                <a:gd name="connsiteX5" fmla="*/ 9563 w 10035"/>
                <a:gd name="connsiteY5" fmla="*/ 9825 h 9992"/>
                <a:gd name="connsiteX6" fmla="*/ 9244 w 10035"/>
                <a:gd name="connsiteY6" fmla="*/ 9916 h 9992"/>
                <a:gd name="connsiteX7" fmla="*/ 8864 w 10035"/>
                <a:gd name="connsiteY7" fmla="*/ 9977 h 9992"/>
                <a:gd name="connsiteX8" fmla="*/ 8452 w 10035"/>
                <a:gd name="connsiteY8" fmla="*/ 9992 h 9992"/>
                <a:gd name="connsiteX9" fmla="*/ 1569 w 10035"/>
                <a:gd name="connsiteY9" fmla="*/ 9992 h 9992"/>
                <a:gd name="connsiteX10" fmla="*/ 1158 w 10035"/>
                <a:gd name="connsiteY10" fmla="*/ 9977 h 9992"/>
                <a:gd name="connsiteX11" fmla="*/ 788 w 10035"/>
                <a:gd name="connsiteY11" fmla="*/ 9916 h 9992"/>
                <a:gd name="connsiteX12" fmla="*/ 479 w 10035"/>
                <a:gd name="connsiteY12" fmla="*/ 9825 h 9992"/>
                <a:gd name="connsiteX13" fmla="*/ 242 w 10035"/>
                <a:gd name="connsiteY13" fmla="*/ 9707 h 9992"/>
                <a:gd name="connsiteX14" fmla="*/ 67 w 10035"/>
                <a:gd name="connsiteY14" fmla="*/ 9571 h 9992"/>
                <a:gd name="connsiteX15" fmla="*/ 16 w 10035"/>
                <a:gd name="connsiteY15" fmla="*/ 9415 h 9992"/>
                <a:gd name="connsiteX16" fmla="*/ 0 w 10035"/>
                <a:gd name="connsiteY16" fmla="*/ 7474 h 9992"/>
                <a:gd name="connsiteX17" fmla="*/ 16 w 10035"/>
                <a:gd name="connsiteY17" fmla="*/ 284 h 9992"/>
                <a:gd name="connsiteX18" fmla="*/ 47 w 10035"/>
                <a:gd name="connsiteY18" fmla="*/ 193 h 9992"/>
                <a:gd name="connsiteX19" fmla="*/ 109 w 10035"/>
                <a:gd name="connsiteY19" fmla="*/ 125 h 9992"/>
                <a:gd name="connsiteX20" fmla="*/ 242 w 10035"/>
                <a:gd name="connsiteY20" fmla="*/ 68 h 9992"/>
                <a:gd name="connsiteX21" fmla="*/ 386 w 10035"/>
                <a:gd name="connsiteY21" fmla="*/ 34 h 9992"/>
                <a:gd name="connsiteX22" fmla="*/ 572 w 10035"/>
                <a:gd name="connsiteY22" fmla="*/ 15 h 9992"/>
                <a:gd name="connsiteX23" fmla="*/ 788 w 10035"/>
                <a:gd name="connsiteY23" fmla="*/ 0 h 9992"/>
                <a:gd name="connsiteX0" fmla="*/ 570 w 10000"/>
                <a:gd name="connsiteY0" fmla="*/ 0 h 9985"/>
                <a:gd name="connsiteX1" fmla="*/ 10000 w 10000"/>
                <a:gd name="connsiteY1" fmla="*/ 7562 h 9985"/>
                <a:gd name="connsiteX2" fmla="*/ 9981 w 10000"/>
                <a:gd name="connsiteY2" fmla="*/ 9408 h 9985"/>
                <a:gd name="connsiteX3" fmla="*/ 9919 w 10000"/>
                <a:gd name="connsiteY3" fmla="*/ 9564 h 9985"/>
                <a:gd name="connsiteX4" fmla="*/ 9776 w 10000"/>
                <a:gd name="connsiteY4" fmla="*/ 9700 h 9985"/>
                <a:gd name="connsiteX5" fmla="*/ 9530 w 10000"/>
                <a:gd name="connsiteY5" fmla="*/ 9818 h 9985"/>
                <a:gd name="connsiteX6" fmla="*/ 9212 w 10000"/>
                <a:gd name="connsiteY6" fmla="*/ 9909 h 9985"/>
                <a:gd name="connsiteX7" fmla="*/ 8833 w 10000"/>
                <a:gd name="connsiteY7" fmla="*/ 9970 h 9985"/>
                <a:gd name="connsiteX8" fmla="*/ 8423 w 10000"/>
                <a:gd name="connsiteY8" fmla="*/ 9985 h 9985"/>
                <a:gd name="connsiteX9" fmla="*/ 1564 w 10000"/>
                <a:gd name="connsiteY9" fmla="*/ 9985 h 9985"/>
                <a:gd name="connsiteX10" fmla="*/ 1154 w 10000"/>
                <a:gd name="connsiteY10" fmla="*/ 9970 h 9985"/>
                <a:gd name="connsiteX11" fmla="*/ 785 w 10000"/>
                <a:gd name="connsiteY11" fmla="*/ 9909 h 9985"/>
                <a:gd name="connsiteX12" fmla="*/ 477 w 10000"/>
                <a:gd name="connsiteY12" fmla="*/ 9818 h 9985"/>
                <a:gd name="connsiteX13" fmla="*/ 241 w 10000"/>
                <a:gd name="connsiteY13" fmla="*/ 9700 h 9985"/>
                <a:gd name="connsiteX14" fmla="*/ 67 w 10000"/>
                <a:gd name="connsiteY14" fmla="*/ 9564 h 9985"/>
                <a:gd name="connsiteX15" fmla="*/ 16 w 10000"/>
                <a:gd name="connsiteY15" fmla="*/ 9408 h 9985"/>
                <a:gd name="connsiteX16" fmla="*/ 0 w 10000"/>
                <a:gd name="connsiteY16" fmla="*/ 7465 h 9985"/>
                <a:gd name="connsiteX17" fmla="*/ 16 w 10000"/>
                <a:gd name="connsiteY17" fmla="*/ 269 h 9985"/>
                <a:gd name="connsiteX18" fmla="*/ 47 w 10000"/>
                <a:gd name="connsiteY18" fmla="*/ 178 h 9985"/>
                <a:gd name="connsiteX19" fmla="*/ 109 w 10000"/>
                <a:gd name="connsiteY19" fmla="*/ 110 h 9985"/>
                <a:gd name="connsiteX20" fmla="*/ 241 w 10000"/>
                <a:gd name="connsiteY20" fmla="*/ 53 h 9985"/>
                <a:gd name="connsiteX21" fmla="*/ 385 w 10000"/>
                <a:gd name="connsiteY21" fmla="*/ 19 h 9985"/>
                <a:gd name="connsiteX22" fmla="*/ 570 w 10000"/>
                <a:gd name="connsiteY22" fmla="*/ 0 h 9985"/>
                <a:gd name="connsiteX0" fmla="*/ 385 w 10000"/>
                <a:gd name="connsiteY0" fmla="*/ 0 h 9981"/>
                <a:gd name="connsiteX1" fmla="*/ 10000 w 10000"/>
                <a:gd name="connsiteY1" fmla="*/ 7554 h 9981"/>
                <a:gd name="connsiteX2" fmla="*/ 9981 w 10000"/>
                <a:gd name="connsiteY2" fmla="*/ 9403 h 9981"/>
                <a:gd name="connsiteX3" fmla="*/ 9919 w 10000"/>
                <a:gd name="connsiteY3" fmla="*/ 9559 h 9981"/>
                <a:gd name="connsiteX4" fmla="*/ 9776 w 10000"/>
                <a:gd name="connsiteY4" fmla="*/ 9696 h 9981"/>
                <a:gd name="connsiteX5" fmla="*/ 9530 w 10000"/>
                <a:gd name="connsiteY5" fmla="*/ 9814 h 9981"/>
                <a:gd name="connsiteX6" fmla="*/ 9212 w 10000"/>
                <a:gd name="connsiteY6" fmla="*/ 9905 h 9981"/>
                <a:gd name="connsiteX7" fmla="*/ 8833 w 10000"/>
                <a:gd name="connsiteY7" fmla="*/ 9966 h 9981"/>
                <a:gd name="connsiteX8" fmla="*/ 8423 w 10000"/>
                <a:gd name="connsiteY8" fmla="*/ 9981 h 9981"/>
                <a:gd name="connsiteX9" fmla="*/ 1564 w 10000"/>
                <a:gd name="connsiteY9" fmla="*/ 9981 h 9981"/>
                <a:gd name="connsiteX10" fmla="*/ 1154 w 10000"/>
                <a:gd name="connsiteY10" fmla="*/ 9966 h 9981"/>
                <a:gd name="connsiteX11" fmla="*/ 785 w 10000"/>
                <a:gd name="connsiteY11" fmla="*/ 9905 h 9981"/>
                <a:gd name="connsiteX12" fmla="*/ 477 w 10000"/>
                <a:gd name="connsiteY12" fmla="*/ 9814 h 9981"/>
                <a:gd name="connsiteX13" fmla="*/ 241 w 10000"/>
                <a:gd name="connsiteY13" fmla="*/ 9696 h 9981"/>
                <a:gd name="connsiteX14" fmla="*/ 67 w 10000"/>
                <a:gd name="connsiteY14" fmla="*/ 9559 h 9981"/>
                <a:gd name="connsiteX15" fmla="*/ 16 w 10000"/>
                <a:gd name="connsiteY15" fmla="*/ 9403 h 9981"/>
                <a:gd name="connsiteX16" fmla="*/ 0 w 10000"/>
                <a:gd name="connsiteY16" fmla="*/ 7457 h 9981"/>
                <a:gd name="connsiteX17" fmla="*/ 16 w 10000"/>
                <a:gd name="connsiteY17" fmla="*/ 250 h 9981"/>
                <a:gd name="connsiteX18" fmla="*/ 47 w 10000"/>
                <a:gd name="connsiteY18" fmla="*/ 159 h 9981"/>
                <a:gd name="connsiteX19" fmla="*/ 109 w 10000"/>
                <a:gd name="connsiteY19" fmla="*/ 91 h 9981"/>
                <a:gd name="connsiteX20" fmla="*/ 241 w 10000"/>
                <a:gd name="connsiteY20" fmla="*/ 34 h 9981"/>
                <a:gd name="connsiteX21" fmla="*/ 385 w 10000"/>
                <a:gd name="connsiteY21" fmla="*/ 0 h 9981"/>
                <a:gd name="connsiteX0" fmla="*/ 385 w 10000"/>
                <a:gd name="connsiteY0" fmla="*/ 0 h 10000"/>
                <a:gd name="connsiteX1" fmla="*/ 10000 w 10000"/>
                <a:gd name="connsiteY1" fmla="*/ 7568 h 10000"/>
                <a:gd name="connsiteX2" fmla="*/ 9981 w 10000"/>
                <a:gd name="connsiteY2" fmla="*/ 9421 h 10000"/>
                <a:gd name="connsiteX3" fmla="*/ 9919 w 10000"/>
                <a:gd name="connsiteY3" fmla="*/ 9577 h 10000"/>
                <a:gd name="connsiteX4" fmla="*/ 9776 w 10000"/>
                <a:gd name="connsiteY4" fmla="*/ 9714 h 10000"/>
                <a:gd name="connsiteX5" fmla="*/ 9530 w 10000"/>
                <a:gd name="connsiteY5" fmla="*/ 9833 h 10000"/>
                <a:gd name="connsiteX6" fmla="*/ 9212 w 10000"/>
                <a:gd name="connsiteY6" fmla="*/ 9924 h 10000"/>
                <a:gd name="connsiteX7" fmla="*/ 8833 w 10000"/>
                <a:gd name="connsiteY7" fmla="*/ 9985 h 10000"/>
                <a:gd name="connsiteX8" fmla="*/ 8423 w 10000"/>
                <a:gd name="connsiteY8" fmla="*/ 10000 h 10000"/>
                <a:gd name="connsiteX9" fmla="*/ 1564 w 10000"/>
                <a:gd name="connsiteY9" fmla="*/ 10000 h 10000"/>
                <a:gd name="connsiteX10" fmla="*/ 1154 w 10000"/>
                <a:gd name="connsiteY10" fmla="*/ 9985 h 10000"/>
                <a:gd name="connsiteX11" fmla="*/ 785 w 10000"/>
                <a:gd name="connsiteY11" fmla="*/ 9924 h 10000"/>
                <a:gd name="connsiteX12" fmla="*/ 477 w 10000"/>
                <a:gd name="connsiteY12" fmla="*/ 9833 h 10000"/>
                <a:gd name="connsiteX13" fmla="*/ 241 w 10000"/>
                <a:gd name="connsiteY13" fmla="*/ 9714 h 10000"/>
                <a:gd name="connsiteX14" fmla="*/ 67 w 10000"/>
                <a:gd name="connsiteY14" fmla="*/ 9577 h 10000"/>
                <a:gd name="connsiteX15" fmla="*/ 16 w 10000"/>
                <a:gd name="connsiteY15" fmla="*/ 9421 h 10000"/>
                <a:gd name="connsiteX16" fmla="*/ 0 w 10000"/>
                <a:gd name="connsiteY16" fmla="*/ 7471 h 10000"/>
                <a:gd name="connsiteX17" fmla="*/ 16 w 10000"/>
                <a:gd name="connsiteY17" fmla="*/ 250 h 10000"/>
                <a:gd name="connsiteX18" fmla="*/ 47 w 10000"/>
                <a:gd name="connsiteY18" fmla="*/ 159 h 10000"/>
                <a:gd name="connsiteX19" fmla="*/ 109 w 10000"/>
                <a:gd name="connsiteY19" fmla="*/ 91 h 10000"/>
                <a:gd name="connsiteX20" fmla="*/ 385 w 10000"/>
                <a:gd name="connsiteY20" fmla="*/ 0 h 10000"/>
                <a:gd name="connsiteX0" fmla="*/ 109 w 10000"/>
                <a:gd name="connsiteY0" fmla="*/ 0 h 9909"/>
                <a:gd name="connsiteX1" fmla="*/ 10000 w 10000"/>
                <a:gd name="connsiteY1" fmla="*/ 7477 h 9909"/>
                <a:gd name="connsiteX2" fmla="*/ 9981 w 10000"/>
                <a:gd name="connsiteY2" fmla="*/ 9330 h 9909"/>
                <a:gd name="connsiteX3" fmla="*/ 9919 w 10000"/>
                <a:gd name="connsiteY3" fmla="*/ 9486 h 9909"/>
                <a:gd name="connsiteX4" fmla="*/ 9776 w 10000"/>
                <a:gd name="connsiteY4" fmla="*/ 9623 h 9909"/>
                <a:gd name="connsiteX5" fmla="*/ 9530 w 10000"/>
                <a:gd name="connsiteY5" fmla="*/ 9742 h 9909"/>
                <a:gd name="connsiteX6" fmla="*/ 9212 w 10000"/>
                <a:gd name="connsiteY6" fmla="*/ 9833 h 9909"/>
                <a:gd name="connsiteX7" fmla="*/ 8833 w 10000"/>
                <a:gd name="connsiteY7" fmla="*/ 9894 h 9909"/>
                <a:gd name="connsiteX8" fmla="*/ 8423 w 10000"/>
                <a:gd name="connsiteY8" fmla="*/ 9909 h 9909"/>
                <a:gd name="connsiteX9" fmla="*/ 1564 w 10000"/>
                <a:gd name="connsiteY9" fmla="*/ 9909 h 9909"/>
                <a:gd name="connsiteX10" fmla="*/ 1154 w 10000"/>
                <a:gd name="connsiteY10" fmla="*/ 9894 h 9909"/>
                <a:gd name="connsiteX11" fmla="*/ 785 w 10000"/>
                <a:gd name="connsiteY11" fmla="*/ 9833 h 9909"/>
                <a:gd name="connsiteX12" fmla="*/ 477 w 10000"/>
                <a:gd name="connsiteY12" fmla="*/ 9742 h 9909"/>
                <a:gd name="connsiteX13" fmla="*/ 241 w 10000"/>
                <a:gd name="connsiteY13" fmla="*/ 9623 h 9909"/>
                <a:gd name="connsiteX14" fmla="*/ 67 w 10000"/>
                <a:gd name="connsiteY14" fmla="*/ 9486 h 9909"/>
                <a:gd name="connsiteX15" fmla="*/ 16 w 10000"/>
                <a:gd name="connsiteY15" fmla="*/ 9330 h 9909"/>
                <a:gd name="connsiteX16" fmla="*/ 0 w 10000"/>
                <a:gd name="connsiteY16" fmla="*/ 7380 h 9909"/>
                <a:gd name="connsiteX17" fmla="*/ 16 w 10000"/>
                <a:gd name="connsiteY17" fmla="*/ 159 h 9909"/>
                <a:gd name="connsiteX18" fmla="*/ 47 w 10000"/>
                <a:gd name="connsiteY18" fmla="*/ 68 h 9909"/>
                <a:gd name="connsiteX19" fmla="*/ 109 w 10000"/>
                <a:gd name="connsiteY19" fmla="*/ 0 h 9909"/>
                <a:gd name="connsiteX0" fmla="*/ 47 w 10000"/>
                <a:gd name="connsiteY0" fmla="*/ 0 h 9931"/>
                <a:gd name="connsiteX1" fmla="*/ 10000 w 10000"/>
                <a:gd name="connsiteY1" fmla="*/ 7477 h 9931"/>
                <a:gd name="connsiteX2" fmla="*/ 9981 w 10000"/>
                <a:gd name="connsiteY2" fmla="*/ 9347 h 9931"/>
                <a:gd name="connsiteX3" fmla="*/ 9919 w 10000"/>
                <a:gd name="connsiteY3" fmla="*/ 9504 h 9931"/>
                <a:gd name="connsiteX4" fmla="*/ 9776 w 10000"/>
                <a:gd name="connsiteY4" fmla="*/ 9642 h 9931"/>
                <a:gd name="connsiteX5" fmla="*/ 9530 w 10000"/>
                <a:gd name="connsiteY5" fmla="*/ 9762 h 9931"/>
                <a:gd name="connsiteX6" fmla="*/ 9212 w 10000"/>
                <a:gd name="connsiteY6" fmla="*/ 9854 h 9931"/>
                <a:gd name="connsiteX7" fmla="*/ 8833 w 10000"/>
                <a:gd name="connsiteY7" fmla="*/ 9916 h 9931"/>
                <a:gd name="connsiteX8" fmla="*/ 8423 w 10000"/>
                <a:gd name="connsiteY8" fmla="*/ 9931 h 9931"/>
                <a:gd name="connsiteX9" fmla="*/ 1564 w 10000"/>
                <a:gd name="connsiteY9" fmla="*/ 9931 h 9931"/>
                <a:gd name="connsiteX10" fmla="*/ 1154 w 10000"/>
                <a:gd name="connsiteY10" fmla="*/ 9916 h 9931"/>
                <a:gd name="connsiteX11" fmla="*/ 785 w 10000"/>
                <a:gd name="connsiteY11" fmla="*/ 9854 h 9931"/>
                <a:gd name="connsiteX12" fmla="*/ 477 w 10000"/>
                <a:gd name="connsiteY12" fmla="*/ 9762 h 9931"/>
                <a:gd name="connsiteX13" fmla="*/ 241 w 10000"/>
                <a:gd name="connsiteY13" fmla="*/ 9642 h 9931"/>
                <a:gd name="connsiteX14" fmla="*/ 67 w 10000"/>
                <a:gd name="connsiteY14" fmla="*/ 9504 h 9931"/>
                <a:gd name="connsiteX15" fmla="*/ 16 w 10000"/>
                <a:gd name="connsiteY15" fmla="*/ 9347 h 9931"/>
                <a:gd name="connsiteX16" fmla="*/ 0 w 10000"/>
                <a:gd name="connsiteY16" fmla="*/ 7379 h 9931"/>
                <a:gd name="connsiteX17" fmla="*/ 16 w 10000"/>
                <a:gd name="connsiteY17" fmla="*/ 91 h 9931"/>
                <a:gd name="connsiteX18" fmla="*/ 47 w 10000"/>
                <a:gd name="connsiteY18" fmla="*/ 0 h 9931"/>
                <a:gd name="connsiteX0" fmla="*/ 16 w 10000"/>
                <a:gd name="connsiteY0" fmla="*/ 0 h 9908"/>
                <a:gd name="connsiteX1" fmla="*/ 10000 w 10000"/>
                <a:gd name="connsiteY1" fmla="*/ 7437 h 9908"/>
                <a:gd name="connsiteX2" fmla="*/ 9981 w 10000"/>
                <a:gd name="connsiteY2" fmla="*/ 9320 h 9908"/>
                <a:gd name="connsiteX3" fmla="*/ 9919 w 10000"/>
                <a:gd name="connsiteY3" fmla="*/ 9478 h 9908"/>
                <a:gd name="connsiteX4" fmla="*/ 9776 w 10000"/>
                <a:gd name="connsiteY4" fmla="*/ 9617 h 9908"/>
                <a:gd name="connsiteX5" fmla="*/ 9530 w 10000"/>
                <a:gd name="connsiteY5" fmla="*/ 9738 h 9908"/>
                <a:gd name="connsiteX6" fmla="*/ 9212 w 10000"/>
                <a:gd name="connsiteY6" fmla="*/ 9830 h 9908"/>
                <a:gd name="connsiteX7" fmla="*/ 8833 w 10000"/>
                <a:gd name="connsiteY7" fmla="*/ 9893 h 9908"/>
                <a:gd name="connsiteX8" fmla="*/ 8423 w 10000"/>
                <a:gd name="connsiteY8" fmla="*/ 9908 h 9908"/>
                <a:gd name="connsiteX9" fmla="*/ 1564 w 10000"/>
                <a:gd name="connsiteY9" fmla="*/ 9908 h 9908"/>
                <a:gd name="connsiteX10" fmla="*/ 1154 w 10000"/>
                <a:gd name="connsiteY10" fmla="*/ 9893 h 9908"/>
                <a:gd name="connsiteX11" fmla="*/ 785 w 10000"/>
                <a:gd name="connsiteY11" fmla="*/ 9830 h 9908"/>
                <a:gd name="connsiteX12" fmla="*/ 477 w 10000"/>
                <a:gd name="connsiteY12" fmla="*/ 9738 h 9908"/>
                <a:gd name="connsiteX13" fmla="*/ 241 w 10000"/>
                <a:gd name="connsiteY13" fmla="*/ 9617 h 9908"/>
                <a:gd name="connsiteX14" fmla="*/ 67 w 10000"/>
                <a:gd name="connsiteY14" fmla="*/ 9478 h 9908"/>
                <a:gd name="connsiteX15" fmla="*/ 16 w 10000"/>
                <a:gd name="connsiteY15" fmla="*/ 9320 h 9908"/>
                <a:gd name="connsiteX16" fmla="*/ 0 w 10000"/>
                <a:gd name="connsiteY16" fmla="*/ 7338 h 9908"/>
                <a:gd name="connsiteX17" fmla="*/ 16 w 10000"/>
                <a:gd name="connsiteY17" fmla="*/ 0 h 9908"/>
                <a:gd name="connsiteX0" fmla="*/ 0 w 10000"/>
                <a:gd name="connsiteY0" fmla="*/ 199 h 2793"/>
                <a:gd name="connsiteX1" fmla="*/ 10000 w 10000"/>
                <a:gd name="connsiteY1" fmla="*/ 299 h 2793"/>
                <a:gd name="connsiteX2" fmla="*/ 9981 w 10000"/>
                <a:gd name="connsiteY2" fmla="*/ 2200 h 2793"/>
                <a:gd name="connsiteX3" fmla="*/ 9919 w 10000"/>
                <a:gd name="connsiteY3" fmla="*/ 2359 h 2793"/>
                <a:gd name="connsiteX4" fmla="*/ 9776 w 10000"/>
                <a:gd name="connsiteY4" fmla="*/ 2499 h 2793"/>
                <a:gd name="connsiteX5" fmla="*/ 9530 w 10000"/>
                <a:gd name="connsiteY5" fmla="*/ 2621 h 2793"/>
                <a:gd name="connsiteX6" fmla="*/ 9212 w 10000"/>
                <a:gd name="connsiteY6" fmla="*/ 2714 h 2793"/>
                <a:gd name="connsiteX7" fmla="*/ 8833 w 10000"/>
                <a:gd name="connsiteY7" fmla="*/ 2778 h 2793"/>
                <a:gd name="connsiteX8" fmla="*/ 8423 w 10000"/>
                <a:gd name="connsiteY8" fmla="*/ 2793 h 2793"/>
                <a:gd name="connsiteX9" fmla="*/ 1564 w 10000"/>
                <a:gd name="connsiteY9" fmla="*/ 2793 h 2793"/>
                <a:gd name="connsiteX10" fmla="*/ 1154 w 10000"/>
                <a:gd name="connsiteY10" fmla="*/ 2778 h 2793"/>
                <a:gd name="connsiteX11" fmla="*/ 785 w 10000"/>
                <a:gd name="connsiteY11" fmla="*/ 2714 h 2793"/>
                <a:gd name="connsiteX12" fmla="*/ 477 w 10000"/>
                <a:gd name="connsiteY12" fmla="*/ 2621 h 2793"/>
                <a:gd name="connsiteX13" fmla="*/ 241 w 10000"/>
                <a:gd name="connsiteY13" fmla="*/ 2499 h 2793"/>
                <a:gd name="connsiteX14" fmla="*/ 67 w 10000"/>
                <a:gd name="connsiteY14" fmla="*/ 2359 h 2793"/>
                <a:gd name="connsiteX15" fmla="*/ 16 w 10000"/>
                <a:gd name="connsiteY15" fmla="*/ 2200 h 2793"/>
                <a:gd name="connsiteX16" fmla="*/ 0 w 10000"/>
                <a:gd name="connsiteY16" fmla="*/ 199 h 2793"/>
                <a:gd name="connsiteX0" fmla="*/ 0 w 10000"/>
                <a:gd name="connsiteY0" fmla="*/ 0 h 9288"/>
                <a:gd name="connsiteX1" fmla="*/ 10000 w 10000"/>
                <a:gd name="connsiteY1" fmla="*/ 359 h 9288"/>
                <a:gd name="connsiteX2" fmla="*/ 9981 w 10000"/>
                <a:gd name="connsiteY2" fmla="*/ 7165 h 9288"/>
                <a:gd name="connsiteX3" fmla="*/ 9919 w 10000"/>
                <a:gd name="connsiteY3" fmla="*/ 7734 h 9288"/>
                <a:gd name="connsiteX4" fmla="*/ 9776 w 10000"/>
                <a:gd name="connsiteY4" fmla="*/ 8235 h 9288"/>
                <a:gd name="connsiteX5" fmla="*/ 9530 w 10000"/>
                <a:gd name="connsiteY5" fmla="*/ 8672 h 9288"/>
                <a:gd name="connsiteX6" fmla="*/ 9212 w 10000"/>
                <a:gd name="connsiteY6" fmla="*/ 9005 h 9288"/>
                <a:gd name="connsiteX7" fmla="*/ 8833 w 10000"/>
                <a:gd name="connsiteY7" fmla="*/ 9234 h 9288"/>
                <a:gd name="connsiteX8" fmla="*/ 8423 w 10000"/>
                <a:gd name="connsiteY8" fmla="*/ 9288 h 9288"/>
                <a:gd name="connsiteX9" fmla="*/ 1564 w 10000"/>
                <a:gd name="connsiteY9" fmla="*/ 9288 h 9288"/>
                <a:gd name="connsiteX10" fmla="*/ 1154 w 10000"/>
                <a:gd name="connsiteY10" fmla="*/ 9234 h 9288"/>
                <a:gd name="connsiteX11" fmla="*/ 785 w 10000"/>
                <a:gd name="connsiteY11" fmla="*/ 9005 h 9288"/>
                <a:gd name="connsiteX12" fmla="*/ 477 w 10000"/>
                <a:gd name="connsiteY12" fmla="*/ 8672 h 9288"/>
                <a:gd name="connsiteX13" fmla="*/ 241 w 10000"/>
                <a:gd name="connsiteY13" fmla="*/ 8235 h 9288"/>
                <a:gd name="connsiteX14" fmla="*/ 67 w 10000"/>
                <a:gd name="connsiteY14" fmla="*/ 7734 h 9288"/>
                <a:gd name="connsiteX15" fmla="*/ 16 w 10000"/>
                <a:gd name="connsiteY15" fmla="*/ 7165 h 9288"/>
                <a:gd name="connsiteX16" fmla="*/ 0 w 10000"/>
                <a:gd name="connsiteY16" fmla="*/ 0 h 9288"/>
                <a:gd name="connsiteX0" fmla="*/ 755 w 10755"/>
                <a:gd name="connsiteY0" fmla="*/ 320 h 10320"/>
                <a:gd name="connsiteX1" fmla="*/ 10755 w 10755"/>
                <a:gd name="connsiteY1" fmla="*/ 707 h 10320"/>
                <a:gd name="connsiteX2" fmla="*/ 10736 w 10755"/>
                <a:gd name="connsiteY2" fmla="*/ 8034 h 10320"/>
                <a:gd name="connsiteX3" fmla="*/ 10674 w 10755"/>
                <a:gd name="connsiteY3" fmla="*/ 8647 h 10320"/>
                <a:gd name="connsiteX4" fmla="*/ 10531 w 10755"/>
                <a:gd name="connsiteY4" fmla="*/ 9186 h 10320"/>
                <a:gd name="connsiteX5" fmla="*/ 10285 w 10755"/>
                <a:gd name="connsiteY5" fmla="*/ 9657 h 10320"/>
                <a:gd name="connsiteX6" fmla="*/ 9967 w 10755"/>
                <a:gd name="connsiteY6" fmla="*/ 10015 h 10320"/>
                <a:gd name="connsiteX7" fmla="*/ 9588 w 10755"/>
                <a:gd name="connsiteY7" fmla="*/ 10262 h 10320"/>
                <a:gd name="connsiteX8" fmla="*/ 9178 w 10755"/>
                <a:gd name="connsiteY8" fmla="*/ 10320 h 10320"/>
                <a:gd name="connsiteX9" fmla="*/ 2319 w 10755"/>
                <a:gd name="connsiteY9" fmla="*/ 10320 h 10320"/>
                <a:gd name="connsiteX10" fmla="*/ 1909 w 10755"/>
                <a:gd name="connsiteY10" fmla="*/ 10262 h 10320"/>
                <a:gd name="connsiteX11" fmla="*/ 1540 w 10755"/>
                <a:gd name="connsiteY11" fmla="*/ 10015 h 10320"/>
                <a:gd name="connsiteX12" fmla="*/ 1232 w 10755"/>
                <a:gd name="connsiteY12" fmla="*/ 9657 h 10320"/>
                <a:gd name="connsiteX13" fmla="*/ 996 w 10755"/>
                <a:gd name="connsiteY13" fmla="*/ 9186 h 10320"/>
                <a:gd name="connsiteX14" fmla="*/ 822 w 10755"/>
                <a:gd name="connsiteY14" fmla="*/ 8647 h 10320"/>
                <a:gd name="connsiteX15" fmla="*/ 771 w 10755"/>
                <a:gd name="connsiteY15" fmla="*/ 8034 h 10320"/>
                <a:gd name="connsiteX16" fmla="*/ 712 w 10755"/>
                <a:gd name="connsiteY16" fmla="*/ 685 h 10320"/>
                <a:gd name="connsiteX17" fmla="*/ 755 w 10755"/>
                <a:gd name="connsiteY17" fmla="*/ 320 h 10320"/>
                <a:gd name="connsiteX0" fmla="*/ 728 w 10771"/>
                <a:gd name="connsiteY0" fmla="*/ 906 h 10541"/>
                <a:gd name="connsiteX1" fmla="*/ 10771 w 10771"/>
                <a:gd name="connsiteY1" fmla="*/ 928 h 10541"/>
                <a:gd name="connsiteX2" fmla="*/ 10752 w 10771"/>
                <a:gd name="connsiteY2" fmla="*/ 8255 h 10541"/>
                <a:gd name="connsiteX3" fmla="*/ 10690 w 10771"/>
                <a:gd name="connsiteY3" fmla="*/ 8868 h 10541"/>
                <a:gd name="connsiteX4" fmla="*/ 10547 w 10771"/>
                <a:gd name="connsiteY4" fmla="*/ 9407 h 10541"/>
                <a:gd name="connsiteX5" fmla="*/ 10301 w 10771"/>
                <a:gd name="connsiteY5" fmla="*/ 9878 h 10541"/>
                <a:gd name="connsiteX6" fmla="*/ 9983 w 10771"/>
                <a:gd name="connsiteY6" fmla="*/ 10236 h 10541"/>
                <a:gd name="connsiteX7" fmla="*/ 9604 w 10771"/>
                <a:gd name="connsiteY7" fmla="*/ 10483 h 10541"/>
                <a:gd name="connsiteX8" fmla="*/ 9194 w 10771"/>
                <a:gd name="connsiteY8" fmla="*/ 10541 h 10541"/>
                <a:gd name="connsiteX9" fmla="*/ 2335 w 10771"/>
                <a:gd name="connsiteY9" fmla="*/ 10541 h 10541"/>
                <a:gd name="connsiteX10" fmla="*/ 1925 w 10771"/>
                <a:gd name="connsiteY10" fmla="*/ 10483 h 10541"/>
                <a:gd name="connsiteX11" fmla="*/ 1556 w 10771"/>
                <a:gd name="connsiteY11" fmla="*/ 10236 h 10541"/>
                <a:gd name="connsiteX12" fmla="*/ 1248 w 10771"/>
                <a:gd name="connsiteY12" fmla="*/ 9878 h 10541"/>
                <a:gd name="connsiteX13" fmla="*/ 1012 w 10771"/>
                <a:gd name="connsiteY13" fmla="*/ 9407 h 10541"/>
                <a:gd name="connsiteX14" fmla="*/ 838 w 10771"/>
                <a:gd name="connsiteY14" fmla="*/ 8868 h 10541"/>
                <a:gd name="connsiteX15" fmla="*/ 787 w 10771"/>
                <a:gd name="connsiteY15" fmla="*/ 8255 h 10541"/>
                <a:gd name="connsiteX16" fmla="*/ 728 w 10771"/>
                <a:gd name="connsiteY16" fmla="*/ 906 h 10541"/>
                <a:gd name="connsiteX0" fmla="*/ 0 w 10043"/>
                <a:gd name="connsiteY0" fmla="*/ 906 h 10541"/>
                <a:gd name="connsiteX1" fmla="*/ 10043 w 10043"/>
                <a:gd name="connsiteY1" fmla="*/ 928 h 10541"/>
                <a:gd name="connsiteX2" fmla="*/ 10024 w 10043"/>
                <a:gd name="connsiteY2" fmla="*/ 8255 h 10541"/>
                <a:gd name="connsiteX3" fmla="*/ 9962 w 10043"/>
                <a:gd name="connsiteY3" fmla="*/ 8868 h 10541"/>
                <a:gd name="connsiteX4" fmla="*/ 9819 w 10043"/>
                <a:gd name="connsiteY4" fmla="*/ 9407 h 10541"/>
                <a:gd name="connsiteX5" fmla="*/ 9573 w 10043"/>
                <a:gd name="connsiteY5" fmla="*/ 9878 h 10541"/>
                <a:gd name="connsiteX6" fmla="*/ 9255 w 10043"/>
                <a:gd name="connsiteY6" fmla="*/ 10236 h 10541"/>
                <a:gd name="connsiteX7" fmla="*/ 8876 w 10043"/>
                <a:gd name="connsiteY7" fmla="*/ 10483 h 10541"/>
                <a:gd name="connsiteX8" fmla="*/ 8466 w 10043"/>
                <a:gd name="connsiteY8" fmla="*/ 10541 h 10541"/>
                <a:gd name="connsiteX9" fmla="*/ 1607 w 10043"/>
                <a:gd name="connsiteY9" fmla="*/ 10541 h 10541"/>
                <a:gd name="connsiteX10" fmla="*/ 1197 w 10043"/>
                <a:gd name="connsiteY10" fmla="*/ 10483 h 10541"/>
                <a:gd name="connsiteX11" fmla="*/ 828 w 10043"/>
                <a:gd name="connsiteY11" fmla="*/ 10236 h 10541"/>
                <a:gd name="connsiteX12" fmla="*/ 520 w 10043"/>
                <a:gd name="connsiteY12" fmla="*/ 9878 h 10541"/>
                <a:gd name="connsiteX13" fmla="*/ 284 w 10043"/>
                <a:gd name="connsiteY13" fmla="*/ 9407 h 10541"/>
                <a:gd name="connsiteX14" fmla="*/ 110 w 10043"/>
                <a:gd name="connsiteY14" fmla="*/ 8868 h 10541"/>
                <a:gd name="connsiteX15" fmla="*/ 59 w 10043"/>
                <a:gd name="connsiteY15" fmla="*/ 8255 h 10541"/>
                <a:gd name="connsiteX16" fmla="*/ 0 w 10043"/>
                <a:gd name="connsiteY16" fmla="*/ 906 h 10541"/>
                <a:gd name="connsiteX0" fmla="*/ 0 w 10043"/>
                <a:gd name="connsiteY0" fmla="*/ 0 h 9635"/>
                <a:gd name="connsiteX1" fmla="*/ 10043 w 10043"/>
                <a:gd name="connsiteY1" fmla="*/ 22 h 9635"/>
                <a:gd name="connsiteX2" fmla="*/ 10024 w 10043"/>
                <a:gd name="connsiteY2" fmla="*/ 7349 h 9635"/>
                <a:gd name="connsiteX3" fmla="*/ 9962 w 10043"/>
                <a:gd name="connsiteY3" fmla="*/ 7962 h 9635"/>
                <a:gd name="connsiteX4" fmla="*/ 9819 w 10043"/>
                <a:gd name="connsiteY4" fmla="*/ 8501 h 9635"/>
                <a:gd name="connsiteX5" fmla="*/ 9573 w 10043"/>
                <a:gd name="connsiteY5" fmla="*/ 8972 h 9635"/>
                <a:gd name="connsiteX6" fmla="*/ 9255 w 10043"/>
                <a:gd name="connsiteY6" fmla="*/ 9330 h 9635"/>
                <a:gd name="connsiteX7" fmla="*/ 8876 w 10043"/>
                <a:gd name="connsiteY7" fmla="*/ 9577 h 9635"/>
                <a:gd name="connsiteX8" fmla="*/ 8466 w 10043"/>
                <a:gd name="connsiteY8" fmla="*/ 9635 h 9635"/>
                <a:gd name="connsiteX9" fmla="*/ 1607 w 10043"/>
                <a:gd name="connsiteY9" fmla="*/ 9635 h 9635"/>
                <a:gd name="connsiteX10" fmla="*/ 1197 w 10043"/>
                <a:gd name="connsiteY10" fmla="*/ 9577 h 9635"/>
                <a:gd name="connsiteX11" fmla="*/ 828 w 10043"/>
                <a:gd name="connsiteY11" fmla="*/ 9330 h 9635"/>
                <a:gd name="connsiteX12" fmla="*/ 520 w 10043"/>
                <a:gd name="connsiteY12" fmla="*/ 8972 h 9635"/>
                <a:gd name="connsiteX13" fmla="*/ 284 w 10043"/>
                <a:gd name="connsiteY13" fmla="*/ 8501 h 9635"/>
                <a:gd name="connsiteX14" fmla="*/ 110 w 10043"/>
                <a:gd name="connsiteY14" fmla="*/ 7962 h 9635"/>
                <a:gd name="connsiteX15" fmla="*/ 59 w 10043"/>
                <a:gd name="connsiteY15" fmla="*/ 7349 h 9635"/>
                <a:gd name="connsiteX16" fmla="*/ 0 w 10043"/>
                <a:gd name="connsiteY16" fmla="*/ 0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3" h="9635">
                  <a:moveTo>
                    <a:pt x="0" y="0"/>
                  </a:moveTo>
                  <a:lnTo>
                    <a:pt x="10043" y="22"/>
                  </a:lnTo>
                  <a:cubicBezTo>
                    <a:pt x="10037" y="2464"/>
                    <a:pt x="10030" y="4905"/>
                    <a:pt x="10024" y="7349"/>
                  </a:cubicBezTo>
                  <a:cubicBezTo>
                    <a:pt x="10003" y="7550"/>
                    <a:pt x="9983" y="7762"/>
                    <a:pt x="9962" y="7962"/>
                  </a:cubicBezTo>
                  <a:cubicBezTo>
                    <a:pt x="9914" y="8140"/>
                    <a:pt x="9867" y="8328"/>
                    <a:pt x="9819" y="8501"/>
                  </a:cubicBezTo>
                  <a:lnTo>
                    <a:pt x="9573" y="8972"/>
                  </a:lnTo>
                  <a:lnTo>
                    <a:pt x="9255" y="9330"/>
                  </a:lnTo>
                  <a:lnTo>
                    <a:pt x="8876" y="9577"/>
                  </a:lnTo>
                  <a:lnTo>
                    <a:pt x="8466" y="9635"/>
                  </a:lnTo>
                  <a:lnTo>
                    <a:pt x="1607" y="9635"/>
                  </a:lnTo>
                  <a:lnTo>
                    <a:pt x="1197" y="9577"/>
                  </a:lnTo>
                  <a:lnTo>
                    <a:pt x="828" y="9330"/>
                  </a:lnTo>
                  <a:lnTo>
                    <a:pt x="520" y="8972"/>
                  </a:lnTo>
                  <a:lnTo>
                    <a:pt x="284" y="8501"/>
                  </a:lnTo>
                  <a:lnTo>
                    <a:pt x="110" y="7962"/>
                  </a:lnTo>
                  <a:cubicBezTo>
                    <a:pt x="93" y="7762"/>
                    <a:pt x="76" y="7550"/>
                    <a:pt x="59" y="7349"/>
                  </a:cubicBezTo>
                  <a:cubicBezTo>
                    <a:pt x="39" y="4899"/>
                    <a:pt x="20" y="2450"/>
                    <a:pt x="0" y="0"/>
                  </a:cubicBez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12"/>
            <p:cNvSpPr>
              <a:spLocks/>
            </p:cNvSpPr>
            <p:nvPr/>
          </p:nvSpPr>
          <p:spPr bwMode="auto">
            <a:xfrm rot="3243413">
              <a:off x="4387656" y="4507301"/>
              <a:ext cx="649010" cy="472190"/>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35 w 10035"/>
                <a:gd name="connsiteY12" fmla="*/ 9423 h 10000"/>
                <a:gd name="connsiteX13" fmla="*/ 9973 w 10035"/>
                <a:gd name="connsiteY13" fmla="*/ 9579 h 10000"/>
                <a:gd name="connsiteX14" fmla="*/ 9829 w 10035"/>
                <a:gd name="connsiteY14" fmla="*/ 9715 h 10000"/>
                <a:gd name="connsiteX15" fmla="*/ 9582 w 10035"/>
                <a:gd name="connsiteY15" fmla="*/ 9833 h 10000"/>
                <a:gd name="connsiteX16" fmla="*/ 9263 w 10035"/>
                <a:gd name="connsiteY16" fmla="*/ 9924 h 10000"/>
                <a:gd name="connsiteX17" fmla="*/ 8883 w 10035"/>
                <a:gd name="connsiteY17" fmla="*/ 9985 h 10000"/>
                <a:gd name="connsiteX18" fmla="*/ 8471 w 10035"/>
                <a:gd name="connsiteY18" fmla="*/ 10000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8471 w 10035"/>
                <a:gd name="connsiteY19" fmla="*/ 10000 h 10000"/>
                <a:gd name="connsiteX20" fmla="*/ 1588 w 10035"/>
                <a:gd name="connsiteY20" fmla="*/ 10000 h 10000"/>
                <a:gd name="connsiteX21" fmla="*/ 1177 w 10035"/>
                <a:gd name="connsiteY21" fmla="*/ 9985 h 10000"/>
                <a:gd name="connsiteX22" fmla="*/ 807 w 10035"/>
                <a:gd name="connsiteY22" fmla="*/ 9924 h 10000"/>
                <a:gd name="connsiteX23" fmla="*/ 498 w 10035"/>
                <a:gd name="connsiteY23" fmla="*/ 9833 h 10000"/>
                <a:gd name="connsiteX24" fmla="*/ 261 w 10035"/>
                <a:gd name="connsiteY24" fmla="*/ 9715 h 10000"/>
                <a:gd name="connsiteX25" fmla="*/ 86 w 10035"/>
                <a:gd name="connsiteY25" fmla="*/ 9579 h 10000"/>
                <a:gd name="connsiteX26" fmla="*/ 35 w 10035"/>
                <a:gd name="connsiteY26" fmla="*/ 9423 h 10000"/>
                <a:gd name="connsiteX27" fmla="*/ 0 w 10035"/>
                <a:gd name="connsiteY27" fmla="*/ 2691 h 10000"/>
                <a:gd name="connsiteX28" fmla="*/ 35 w 10035"/>
                <a:gd name="connsiteY28" fmla="*/ 292 h 10000"/>
                <a:gd name="connsiteX29" fmla="*/ 66 w 10035"/>
                <a:gd name="connsiteY29" fmla="*/ 201 h 10000"/>
                <a:gd name="connsiteX30" fmla="*/ 128 w 10035"/>
                <a:gd name="connsiteY30" fmla="*/ 133 h 10000"/>
                <a:gd name="connsiteX31" fmla="*/ 261 w 10035"/>
                <a:gd name="connsiteY31" fmla="*/ 76 h 10000"/>
                <a:gd name="connsiteX32" fmla="*/ 405 w 10035"/>
                <a:gd name="connsiteY32" fmla="*/ 42 h 10000"/>
                <a:gd name="connsiteX33" fmla="*/ 591 w 10035"/>
                <a:gd name="connsiteY33" fmla="*/ 23 h 10000"/>
                <a:gd name="connsiteX34" fmla="*/ 807 w 10035"/>
                <a:gd name="connsiteY34" fmla="*/ 8 h 10000"/>
                <a:gd name="connsiteX35" fmla="*/ 1043 w 10035"/>
                <a:gd name="connsiteY35" fmla="*/ 0 h 10000"/>
                <a:gd name="connsiteX36" fmla="*/ 1311 w 10035"/>
                <a:gd name="connsiteY36"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1588 w 10035"/>
                <a:gd name="connsiteY18" fmla="*/ 10000 h 10000"/>
                <a:gd name="connsiteX19" fmla="*/ 1177 w 10035"/>
                <a:gd name="connsiteY19" fmla="*/ 9985 h 10000"/>
                <a:gd name="connsiteX20" fmla="*/ 807 w 10035"/>
                <a:gd name="connsiteY20" fmla="*/ 9924 h 10000"/>
                <a:gd name="connsiteX21" fmla="*/ 498 w 10035"/>
                <a:gd name="connsiteY21" fmla="*/ 9833 h 10000"/>
                <a:gd name="connsiteX22" fmla="*/ 261 w 10035"/>
                <a:gd name="connsiteY22" fmla="*/ 9715 h 10000"/>
                <a:gd name="connsiteX23" fmla="*/ 86 w 10035"/>
                <a:gd name="connsiteY23" fmla="*/ 9579 h 10000"/>
                <a:gd name="connsiteX24" fmla="*/ 35 w 10035"/>
                <a:gd name="connsiteY24" fmla="*/ 9423 h 10000"/>
                <a:gd name="connsiteX25" fmla="*/ 0 w 10035"/>
                <a:gd name="connsiteY25" fmla="*/ 2691 h 10000"/>
                <a:gd name="connsiteX26" fmla="*/ 35 w 10035"/>
                <a:gd name="connsiteY26" fmla="*/ 292 h 10000"/>
                <a:gd name="connsiteX27" fmla="*/ 66 w 10035"/>
                <a:gd name="connsiteY27" fmla="*/ 201 h 10000"/>
                <a:gd name="connsiteX28" fmla="*/ 128 w 10035"/>
                <a:gd name="connsiteY28" fmla="*/ 133 h 10000"/>
                <a:gd name="connsiteX29" fmla="*/ 261 w 10035"/>
                <a:gd name="connsiteY29" fmla="*/ 76 h 10000"/>
                <a:gd name="connsiteX30" fmla="*/ 405 w 10035"/>
                <a:gd name="connsiteY30" fmla="*/ 42 h 10000"/>
                <a:gd name="connsiteX31" fmla="*/ 591 w 10035"/>
                <a:gd name="connsiteY31" fmla="*/ 23 h 10000"/>
                <a:gd name="connsiteX32" fmla="*/ 807 w 10035"/>
                <a:gd name="connsiteY32" fmla="*/ 8 h 10000"/>
                <a:gd name="connsiteX33" fmla="*/ 1043 w 10035"/>
                <a:gd name="connsiteY33" fmla="*/ 0 h 10000"/>
                <a:gd name="connsiteX34" fmla="*/ 1311 w 10035"/>
                <a:gd name="connsiteY34"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1588 w 10035"/>
                <a:gd name="connsiteY17" fmla="*/ 10000 h 10000"/>
                <a:gd name="connsiteX18" fmla="*/ 1177 w 10035"/>
                <a:gd name="connsiteY18" fmla="*/ 9985 h 10000"/>
                <a:gd name="connsiteX19" fmla="*/ 807 w 10035"/>
                <a:gd name="connsiteY19" fmla="*/ 9924 h 10000"/>
                <a:gd name="connsiteX20" fmla="*/ 498 w 10035"/>
                <a:gd name="connsiteY20" fmla="*/ 9833 h 10000"/>
                <a:gd name="connsiteX21" fmla="*/ 261 w 10035"/>
                <a:gd name="connsiteY21" fmla="*/ 9715 h 10000"/>
                <a:gd name="connsiteX22" fmla="*/ 86 w 10035"/>
                <a:gd name="connsiteY22" fmla="*/ 9579 h 10000"/>
                <a:gd name="connsiteX23" fmla="*/ 35 w 10035"/>
                <a:gd name="connsiteY23" fmla="*/ 9423 h 10000"/>
                <a:gd name="connsiteX24" fmla="*/ 0 w 10035"/>
                <a:gd name="connsiteY24" fmla="*/ 2691 h 10000"/>
                <a:gd name="connsiteX25" fmla="*/ 35 w 10035"/>
                <a:gd name="connsiteY25" fmla="*/ 292 h 10000"/>
                <a:gd name="connsiteX26" fmla="*/ 66 w 10035"/>
                <a:gd name="connsiteY26" fmla="*/ 201 h 10000"/>
                <a:gd name="connsiteX27" fmla="*/ 128 w 10035"/>
                <a:gd name="connsiteY27" fmla="*/ 133 h 10000"/>
                <a:gd name="connsiteX28" fmla="*/ 261 w 10035"/>
                <a:gd name="connsiteY28" fmla="*/ 76 h 10000"/>
                <a:gd name="connsiteX29" fmla="*/ 405 w 10035"/>
                <a:gd name="connsiteY29" fmla="*/ 42 h 10000"/>
                <a:gd name="connsiteX30" fmla="*/ 591 w 10035"/>
                <a:gd name="connsiteY30" fmla="*/ 23 h 10000"/>
                <a:gd name="connsiteX31" fmla="*/ 807 w 10035"/>
                <a:gd name="connsiteY31" fmla="*/ 8 h 10000"/>
                <a:gd name="connsiteX32" fmla="*/ 1043 w 10035"/>
                <a:gd name="connsiteY32" fmla="*/ 0 h 10000"/>
                <a:gd name="connsiteX33" fmla="*/ 1311 w 10035"/>
                <a:gd name="connsiteY33"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1588 w 10035"/>
                <a:gd name="connsiteY16" fmla="*/ 10000 h 10000"/>
                <a:gd name="connsiteX17" fmla="*/ 1177 w 10035"/>
                <a:gd name="connsiteY17" fmla="*/ 9985 h 10000"/>
                <a:gd name="connsiteX18" fmla="*/ 807 w 10035"/>
                <a:gd name="connsiteY18" fmla="*/ 9924 h 10000"/>
                <a:gd name="connsiteX19" fmla="*/ 498 w 10035"/>
                <a:gd name="connsiteY19" fmla="*/ 9833 h 10000"/>
                <a:gd name="connsiteX20" fmla="*/ 261 w 10035"/>
                <a:gd name="connsiteY20" fmla="*/ 9715 h 10000"/>
                <a:gd name="connsiteX21" fmla="*/ 86 w 10035"/>
                <a:gd name="connsiteY21" fmla="*/ 9579 h 10000"/>
                <a:gd name="connsiteX22" fmla="*/ 35 w 10035"/>
                <a:gd name="connsiteY22" fmla="*/ 9423 h 10000"/>
                <a:gd name="connsiteX23" fmla="*/ 0 w 10035"/>
                <a:gd name="connsiteY23" fmla="*/ 2691 h 10000"/>
                <a:gd name="connsiteX24" fmla="*/ 35 w 10035"/>
                <a:gd name="connsiteY24" fmla="*/ 292 h 10000"/>
                <a:gd name="connsiteX25" fmla="*/ 66 w 10035"/>
                <a:gd name="connsiteY25" fmla="*/ 201 h 10000"/>
                <a:gd name="connsiteX26" fmla="*/ 128 w 10035"/>
                <a:gd name="connsiteY26" fmla="*/ 133 h 10000"/>
                <a:gd name="connsiteX27" fmla="*/ 261 w 10035"/>
                <a:gd name="connsiteY27" fmla="*/ 76 h 10000"/>
                <a:gd name="connsiteX28" fmla="*/ 405 w 10035"/>
                <a:gd name="connsiteY28" fmla="*/ 42 h 10000"/>
                <a:gd name="connsiteX29" fmla="*/ 591 w 10035"/>
                <a:gd name="connsiteY29" fmla="*/ 23 h 10000"/>
                <a:gd name="connsiteX30" fmla="*/ 807 w 10035"/>
                <a:gd name="connsiteY30" fmla="*/ 8 h 10000"/>
                <a:gd name="connsiteX31" fmla="*/ 1043 w 10035"/>
                <a:gd name="connsiteY31" fmla="*/ 0 h 10000"/>
                <a:gd name="connsiteX32" fmla="*/ 1311 w 10035"/>
                <a:gd name="connsiteY32"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1588 w 10035"/>
                <a:gd name="connsiteY15" fmla="*/ 10000 h 10000"/>
                <a:gd name="connsiteX16" fmla="*/ 1177 w 10035"/>
                <a:gd name="connsiteY16" fmla="*/ 9985 h 10000"/>
                <a:gd name="connsiteX17" fmla="*/ 807 w 10035"/>
                <a:gd name="connsiteY17" fmla="*/ 9924 h 10000"/>
                <a:gd name="connsiteX18" fmla="*/ 498 w 10035"/>
                <a:gd name="connsiteY18" fmla="*/ 9833 h 10000"/>
                <a:gd name="connsiteX19" fmla="*/ 261 w 10035"/>
                <a:gd name="connsiteY19" fmla="*/ 9715 h 10000"/>
                <a:gd name="connsiteX20" fmla="*/ 86 w 10035"/>
                <a:gd name="connsiteY20" fmla="*/ 9579 h 10000"/>
                <a:gd name="connsiteX21" fmla="*/ 35 w 10035"/>
                <a:gd name="connsiteY21" fmla="*/ 9423 h 10000"/>
                <a:gd name="connsiteX22" fmla="*/ 0 w 10035"/>
                <a:gd name="connsiteY22" fmla="*/ 2691 h 10000"/>
                <a:gd name="connsiteX23" fmla="*/ 35 w 10035"/>
                <a:gd name="connsiteY23" fmla="*/ 292 h 10000"/>
                <a:gd name="connsiteX24" fmla="*/ 66 w 10035"/>
                <a:gd name="connsiteY24" fmla="*/ 201 h 10000"/>
                <a:gd name="connsiteX25" fmla="*/ 128 w 10035"/>
                <a:gd name="connsiteY25" fmla="*/ 133 h 10000"/>
                <a:gd name="connsiteX26" fmla="*/ 261 w 10035"/>
                <a:gd name="connsiteY26" fmla="*/ 76 h 10000"/>
                <a:gd name="connsiteX27" fmla="*/ 405 w 10035"/>
                <a:gd name="connsiteY27" fmla="*/ 42 h 10000"/>
                <a:gd name="connsiteX28" fmla="*/ 591 w 10035"/>
                <a:gd name="connsiteY28" fmla="*/ 23 h 10000"/>
                <a:gd name="connsiteX29" fmla="*/ 807 w 10035"/>
                <a:gd name="connsiteY29" fmla="*/ 8 h 10000"/>
                <a:gd name="connsiteX30" fmla="*/ 1043 w 10035"/>
                <a:gd name="connsiteY30" fmla="*/ 0 h 10000"/>
                <a:gd name="connsiteX31" fmla="*/ 1311 w 10035"/>
                <a:gd name="connsiteY31" fmla="*/ 0 h 10000"/>
                <a:gd name="connsiteX0" fmla="*/ 1311 w 10035"/>
                <a:gd name="connsiteY0" fmla="*/ 0 h 10136"/>
                <a:gd name="connsiteX1" fmla="*/ 1588 w 10035"/>
                <a:gd name="connsiteY1" fmla="*/ 0 h 10136"/>
                <a:gd name="connsiteX2" fmla="*/ 8471 w 10035"/>
                <a:gd name="connsiteY2" fmla="*/ 0 h 10136"/>
                <a:gd name="connsiteX3" fmla="*/ 8759 w 10035"/>
                <a:gd name="connsiteY3" fmla="*/ 0 h 10136"/>
                <a:gd name="connsiteX4" fmla="*/ 9016 w 10035"/>
                <a:gd name="connsiteY4" fmla="*/ 0 h 10136"/>
                <a:gd name="connsiteX5" fmla="*/ 9263 w 10035"/>
                <a:gd name="connsiteY5" fmla="*/ 8 h 10136"/>
                <a:gd name="connsiteX6" fmla="*/ 9490 w 10035"/>
                <a:gd name="connsiteY6" fmla="*/ 23 h 10136"/>
                <a:gd name="connsiteX7" fmla="*/ 9675 w 10035"/>
                <a:gd name="connsiteY7" fmla="*/ 42 h 10136"/>
                <a:gd name="connsiteX8" fmla="*/ 9829 w 10035"/>
                <a:gd name="connsiteY8" fmla="*/ 76 h 10136"/>
                <a:gd name="connsiteX9" fmla="*/ 9942 w 10035"/>
                <a:gd name="connsiteY9" fmla="*/ 133 h 10136"/>
                <a:gd name="connsiteX10" fmla="*/ 10014 w 10035"/>
                <a:gd name="connsiteY10" fmla="*/ 201 h 10136"/>
                <a:gd name="connsiteX11" fmla="*/ 10035 w 10035"/>
                <a:gd name="connsiteY11" fmla="*/ 292 h 10136"/>
                <a:gd name="connsiteX12" fmla="*/ 10001 w 10035"/>
                <a:gd name="connsiteY12" fmla="*/ 2673 h 10136"/>
                <a:gd name="connsiteX13" fmla="*/ 10035 w 10035"/>
                <a:gd name="connsiteY13" fmla="*/ 9423 h 10136"/>
                <a:gd name="connsiteX14" fmla="*/ 1588 w 10035"/>
                <a:gd name="connsiteY14" fmla="*/ 10000 h 10136"/>
                <a:gd name="connsiteX15" fmla="*/ 1177 w 10035"/>
                <a:gd name="connsiteY15" fmla="*/ 9985 h 10136"/>
                <a:gd name="connsiteX16" fmla="*/ 807 w 10035"/>
                <a:gd name="connsiteY16" fmla="*/ 9924 h 10136"/>
                <a:gd name="connsiteX17" fmla="*/ 498 w 10035"/>
                <a:gd name="connsiteY17" fmla="*/ 9833 h 10136"/>
                <a:gd name="connsiteX18" fmla="*/ 261 w 10035"/>
                <a:gd name="connsiteY18" fmla="*/ 9715 h 10136"/>
                <a:gd name="connsiteX19" fmla="*/ 86 w 10035"/>
                <a:gd name="connsiteY19" fmla="*/ 9579 h 10136"/>
                <a:gd name="connsiteX20" fmla="*/ 35 w 10035"/>
                <a:gd name="connsiteY20" fmla="*/ 9423 h 10136"/>
                <a:gd name="connsiteX21" fmla="*/ 0 w 10035"/>
                <a:gd name="connsiteY21" fmla="*/ 2691 h 10136"/>
                <a:gd name="connsiteX22" fmla="*/ 35 w 10035"/>
                <a:gd name="connsiteY22" fmla="*/ 292 h 10136"/>
                <a:gd name="connsiteX23" fmla="*/ 66 w 10035"/>
                <a:gd name="connsiteY23" fmla="*/ 201 h 10136"/>
                <a:gd name="connsiteX24" fmla="*/ 128 w 10035"/>
                <a:gd name="connsiteY24" fmla="*/ 133 h 10136"/>
                <a:gd name="connsiteX25" fmla="*/ 261 w 10035"/>
                <a:gd name="connsiteY25" fmla="*/ 76 h 10136"/>
                <a:gd name="connsiteX26" fmla="*/ 405 w 10035"/>
                <a:gd name="connsiteY26" fmla="*/ 42 h 10136"/>
                <a:gd name="connsiteX27" fmla="*/ 591 w 10035"/>
                <a:gd name="connsiteY27" fmla="*/ 23 h 10136"/>
                <a:gd name="connsiteX28" fmla="*/ 807 w 10035"/>
                <a:gd name="connsiteY28" fmla="*/ 8 h 10136"/>
                <a:gd name="connsiteX29" fmla="*/ 1043 w 10035"/>
                <a:gd name="connsiteY29" fmla="*/ 0 h 10136"/>
                <a:gd name="connsiteX30" fmla="*/ 1311 w 10035"/>
                <a:gd name="connsiteY30" fmla="*/ 0 h 101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588 w 10035"/>
                <a:gd name="connsiteY13" fmla="*/ 10000 h 10000"/>
                <a:gd name="connsiteX14" fmla="*/ 1177 w 10035"/>
                <a:gd name="connsiteY14" fmla="*/ 9985 h 10000"/>
                <a:gd name="connsiteX15" fmla="*/ 807 w 10035"/>
                <a:gd name="connsiteY15" fmla="*/ 9924 h 10000"/>
                <a:gd name="connsiteX16" fmla="*/ 498 w 10035"/>
                <a:gd name="connsiteY16" fmla="*/ 9833 h 10000"/>
                <a:gd name="connsiteX17" fmla="*/ 261 w 10035"/>
                <a:gd name="connsiteY17" fmla="*/ 9715 h 10000"/>
                <a:gd name="connsiteX18" fmla="*/ 86 w 10035"/>
                <a:gd name="connsiteY18" fmla="*/ 9579 h 10000"/>
                <a:gd name="connsiteX19" fmla="*/ 35 w 10035"/>
                <a:gd name="connsiteY19" fmla="*/ 9423 h 10000"/>
                <a:gd name="connsiteX20" fmla="*/ 0 w 10035"/>
                <a:gd name="connsiteY20" fmla="*/ 2691 h 10000"/>
                <a:gd name="connsiteX21" fmla="*/ 35 w 10035"/>
                <a:gd name="connsiteY21" fmla="*/ 292 h 10000"/>
                <a:gd name="connsiteX22" fmla="*/ 66 w 10035"/>
                <a:gd name="connsiteY22" fmla="*/ 201 h 10000"/>
                <a:gd name="connsiteX23" fmla="*/ 128 w 10035"/>
                <a:gd name="connsiteY23" fmla="*/ 133 h 10000"/>
                <a:gd name="connsiteX24" fmla="*/ 261 w 10035"/>
                <a:gd name="connsiteY24" fmla="*/ 76 h 10000"/>
                <a:gd name="connsiteX25" fmla="*/ 405 w 10035"/>
                <a:gd name="connsiteY25" fmla="*/ 42 h 10000"/>
                <a:gd name="connsiteX26" fmla="*/ 591 w 10035"/>
                <a:gd name="connsiteY26" fmla="*/ 23 h 10000"/>
                <a:gd name="connsiteX27" fmla="*/ 807 w 10035"/>
                <a:gd name="connsiteY27" fmla="*/ 8 h 10000"/>
                <a:gd name="connsiteX28" fmla="*/ 1043 w 10035"/>
                <a:gd name="connsiteY28" fmla="*/ 0 h 10000"/>
                <a:gd name="connsiteX29" fmla="*/ 1311 w 10035"/>
                <a:gd name="connsiteY29" fmla="*/ 0 h 10000"/>
                <a:gd name="connsiteX0" fmla="*/ 1311 w 10035"/>
                <a:gd name="connsiteY0" fmla="*/ 0 h 9985"/>
                <a:gd name="connsiteX1" fmla="*/ 1588 w 10035"/>
                <a:gd name="connsiteY1" fmla="*/ 0 h 9985"/>
                <a:gd name="connsiteX2" fmla="*/ 8471 w 10035"/>
                <a:gd name="connsiteY2" fmla="*/ 0 h 9985"/>
                <a:gd name="connsiteX3" fmla="*/ 8759 w 10035"/>
                <a:gd name="connsiteY3" fmla="*/ 0 h 9985"/>
                <a:gd name="connsiteX4" fmla="*/ 9016 w 10035"/>
                <a:gd name="connsiteY4" fmla="*/ 0 h 9985"/>
                <a:gd name="connsiteX5" fmla="*/ 9263 w 10035"/>
                <a:gd name="connsiteY5" fmla="*/ 8 h 9985"/>
                <a:gd name="connsiteX6" fmla="*/ 9490 w 10035"/>
                <a:gd name="connsiteY6" fmla="*/ 23 h 9985"/>
                <a:gd name="connsiteX7" fmla="*/ 9675 w 10035"/>
                <a:gd name="connsiteY7" fmla="*/ 42 h 9985"/>
                <a:gd name="connsiteX8" fmla="*/ 9829 w 10035"/>
                <a:gd name="connsiteY8" fmla="*/ 76 h 9985"/>
                <a:gd name="connsiteX9" fmla="*/ 9942 w 10035"/>
                <a:gd name="connsiteY9" fmla="*/ 133 h 9985"/>
                <a:gd name="connsiteX10" fmla="*/ 10014 w 10035"/>
                <a:gd name="connsiteY10" fmla="*/ 201 h 9985"/>
                <a:gd name="connsiteX11" fmla="*/ 10035 w 10035"/>
                <a:gd name="connsiteY11" fmla="*/ 292 h 9985"/>
                <a:gd name="connsiteX12" fmla="*/ 10001 w 10035"/>
                <a:gd name="connsiteY12" fmla="*/ 2673 h 9985"/>
                <a:gd name="connsiteX13" fmla="*/ 1177 w 10035"/>
                <a:gd name="connsiteY13" fmla="*/ 9985 h 9985"/>
                <a:gd name="connsiteX14" fmla="*/ 807 w 10035"/>
                <a:gd name="connsiteY14" fmla="*/ 9924 h 9985"/>
                <a:gd name="connsiteX15" fmla="*/ 498 w 10035"/>
                <a:gd name="connsiteY15" fmla="*/ 9833 h 9985"/>
                <a:gd name="connsiteX16" fmla="*/ 261 w 10035"/>
                <a:gd name="connsiteY16" fmla="*/ 9715 h 9985"/>
                <a:gd name="connsiteX17" fmla="*/ 86 w 10035"/>
                <a:gd name="connsiteY17" fmla="*/ 9579 h 9985"/>
                <a:gd name="connsiteX18" fmla="*/ 35 w 10035"/>
                <a:gd name="connsiteY18" fmla="*/ 9423 h 9985"/>
                <a:gd name="connsiteX19" fmla="*/ 0 w 10035"/>
                <a:gd name="connsiteY19" fmla="*/ 2691 h 9985"/>
                <a:gd name="connsiteX20" fmla="*/ 35 w 10035"/>
                <a:gd name="connsiteY20" fmla="*/ 292 h 9985"/>
                <a:gd name="connsiteX21" fmla="*/ 66 w 10035"/>
                <a:gd name="connsiteY21" fmla="*/ 201 h 9985"/>
                <a:gd name="connsiteX22" fmla="*/ 128 w 10035"/>
                <a:gd name="connsiteY22" fmla="*/ 133 h 9985"/>
                <a:gd name="connsiteX23" fmla="*/ 261 w 10035"/>
                <a:gd name="connsiteY23" fmla="*/ 76 h 9985"/>
                <a:gd name="connsiteX24" fmla="*/ 405 w 10035"/>
                <a:gd name="connsiteY24" fmla="*/ 42 h 9985"/>
                <a:gd name="connsiteX25" fmla="*/ 591 w 10035"/>
                <a:gd name="connsiteY25" fmla="*/ 23 h 9985"/>
                <a:gd name="connsiteX26" fmla="*/ 807 w 10035"/>
                <a:gd name="connsiteY26" fmla="*/ 8 h 9985"/>
                <a:gd name="connsiteX27" fmla="*/ 1043 w 10035"/>
                <a:gd name="connsiteY27" fmla="*/ 0 h 9985"/>
                <a:gd name="connsiteX28" fmla="*/ 1311 w 10035"/>
                <a:gd name="connsiteY28" fmla="*/ 0 h 9985"/>
                <a:gd name="connsiteX0" fmla="*/ 1306 w 10000"/>
                <a:gd name="connsiteY0" fmla="*/ 0 h 9939"/>
                <a:gd name="connsiteX1" fmla="*/ 1582 w 10000"/>
                <a:gd name="connsiteY1" fmla="*/ 0 h 9939"/>
                <a:gd name="connsiteX2" fmla="*/ 8441 w 10000"/>
                <a:gd name="connsiteY2" fmla="*/ 0 h 9939"/>
                <a:gd name="connsiteX3" fmla="*/ 8728 w 10000"/>
                <a:gd name="connsiteY3" fmla="*/ 0 h 9939"/>
                <a:gd name="connsiteX4" fmla="*/ 8985 w 10000"/>
                <a:gd name="connsiteY4" fmla="*/ 0 h 9939"/>
                <a:gd name="connsiteX5" fmla="*/ 9231 w 10000"/>
                <a:gd name="connsiteY5" fmla="*/ 8 h 9939"/>
                <a:gd name="connsiteX6" fmla="*/ 9457 w 10000"/>
                <a:gd name="connsiteY6" fmla="*/ 23 h 9939"/>
                <a:gd name="connsiteX7" fmla="*/ 9641 w 10000"/>
                <a:gd name="connsiteY7" fmla="*/ 42 h 9939"/>
                <a:gd name="connsiteX8" fmla="*/ 9795 w 10000"/>
                <a:gd name="connsiteY8" fmla="*/ 76 h 9939"/>
                <a:gd name="connsiteX9" fmla="*/ 9907 w 10000"/>
                <a:gd name="connsiteY9" fmla="*/ 133 h 9939"/>
                <a:gd name="connsiteX10" fmla="*/ 9979 w 10000"/>
                <a:gd name="connsiteY10" fmla="*/ 201 h 9939"/>
                <a:gd name="connsiteX11" fmla="*/ 10000 w 10000"/>
                <a:gd name="connsiteY11" fmla="*/ 292 h 9939"/>
                <a:gd name="connsiteX12" fmla="*/ 9966 w 10000"/>
                <a:gd name="connsiteY12" fmla="*/ 2677 h 9939"/>
                <a:gd name="connsiteX13" fmla="*/ 804 w 10000"/>
                <a:gd name="connsiteY13" fmla="*/ 9939 h 9939"/>
                <a:gd name="connsiteX14" fmla="*/ 496 w 10000"/>
                <a:gd name="connsiteY14" fmla="*/ 9848 h 9939"/>
                <a:gd name="connsiteX15" fmla="*/ 260 w 10000"/>
                <a:gd name="connsiteY15" fmla="*/ 9730 h 9939"/>
                <a:gd name="connsiteX16" fmla="*/ 86 w 10000"/>
                <a:gd name="connsiteY16" fmla="*/ 9593 h 9939"/>
                <a:gd name="connsiteX17" fmla="*/ 35 w 10000"/>
                <a:gd name="connsiteY17" fmla="*/ 9437 h 9939"/>
                <a:gd name="connsiteX18" fmla="*/ 0 w 10000"/>
                <a:gd name="connsiteY18" fmla="*/ 2695 h 9939"/>
                <a:gd name="connsiteX19" fmla="*/ 35 w 10000"/>
                <a:gd name="connsiteY19" fmla="*/ 292 h 9939"/>
                <a:gd name="connsiteX20" fmla="*/ 66 w 10000"/>
                <a:gd name="connsiteY20" fmla="*/ 201 h 9939"/>
                <a:gd name="connsiteX21" fmla="*/ 128 w 10000"/>
                <a:gd name="connsiteY21" fmla="*/ 133 h 9939"/>
                <a:gd name="connsiteX22" fmla="*/ 260 w 10000"/>
                <a:gd name="connsiteY22" fmla="*/ 76 h 9939"/>
                <a:gd name="connsiteX23" fmla="*/ 404 w 10000"/>
                <a:gd name="connsiteY23" fmla="*/ 42 h 9939"/>
                <a:gd name="connsiteX24" fmla="*/ 589 w 10000"/>
                <a:gd name="connsiteY24" fmla="*/ 23 h 9939"/>
                <a:gd name="connsiteX25" fmla="*/ 804 w 10000"/>
                <a:gd name="connsiteY25" fmla="*/ 8 h 9939"/>
                <a:gd name="connsiteX26" fmla="*/ 1039 w 10000"/>
                <a:gd name="connsiteY26" fmla="*/ 0 h 9939"/>
                <a:gd name="connsiteX27" fmla="*/ 1306 w 10000"/>
                <a:gd name="connsiteY27" fmla="*/ 0 h 9939"/>
                <a:gd name="connsiteX0" fmla="*/ 1306 w 10000"/>
                <a:gd name="connsiteY0" fmla="*/ 0 h 9908"/>
                <a:gd name="connsiteX1" fmla="*/ 1582 w 10000"/>
                <a:gd name="connsiteY1" fmla="*/ 0 h 9908"/>
                <a:gd name="connsiteX2" fmla="*/ 8441 w 10000"/>
                <a:gd name="connsiteY2" fmla="*/ 0 h 9908"/>
                <a:gd name="connsiteX3" fmla="*/ 8728 w 10000"/>
                <a:gd name="connsiteY3" fmla="*/ 0 h 9908"/>
                <a:gd name="connsiteX4" fmla="*/ 8985 w 10000"/>
                <a:gd name="connsiteY4" fmla="*/ 0 h 9908"/>
                <a:gd name="connsiteX5" fmla="*/ 9231 w 10000"/>
                <a:gd name="connsiteY5" fmla="*/ 8 h 9908"/>
                <a:gd name="connsiteX6" fmla="*/ 9457 w 10000"/>
                <a:gd name="connsiteY6" fmla="*/ 23 h 9908"/>
                <a:gd name="connsiteX7" fmla="*/ 9641 w 10000"/>
                <a:gd name="connsiteY7" fmla="*/ 42 h 9908"/>
                <a:gd name="connsiteX8" fmla="*/ 9795 w 10000"/>
                <a:gd name="connsiteY8" fmla="*/ 76 h 9908"/>
                <a:gd name="connsiteX9" fmla="*/ 9907 w 10000"/>
                <a:gd name="connsiteY9" fmla="*/ 134 h 9908"/>
                <a:gd name="connsiteX10" fmla="*/ 9979 w 10000"/>
                <a:gd name="connsiteY10" fmla="*/ 202 h 9908"/>
                <a:gd name="connsiteX11" fmla="*/ 10000 w 10000"/>
                <a:gd name="connsiteY11" fmla="*/ 294 h 9908"/>
                <a:gd name="connsiteX12" fmla="*/ 9966 w 10000"/>
                <a:gd name="connsiteY12" fmla="*/ 2693 h 9908"/>
                <a:gd name="connsiteX13" fmla="*/ 496 w 10000"/>
                <a:gd name="connsiteY13" fmla="*/ 9908 h 9908"/>
                <a:gd name="connsiteX14" fmla="*/ 260 w 10000"/>
                <a:gd name="connsiteY14" fmla="*/ 9790 h 9908"/>
                <a:gd name="connsiteX15" fmla="*/ 86 w 10000"/>
                <a:gd name="connsiteY15" fmla="*/ 9652 h 9908"/>
                <a:gd name="connsiteX16" fmla="*/ 35 w 10000"/>
                <a:gd name="connsiteY16" fmla="*/ 9495 h 9908"/>
                <a:gd name="connsiteX17" fmla="*/ 0 w 10000"/>
                <a:gd name="connsiteY17" fmla="*/ 2712 h 9908"/>
                <a:gd name="connsiteX18" fmla="*/ 35 w 10000"/>
                <a:gd name="connsiteY18" fmla="*/ 294 h 9908"/>
                <a:gd name="connsiteX19" fmla="*/ 66 w 10000"/>
                <a:gd name="connsiteY19" fmla="*/ 202 h 9908"/>
                <a:gd name="connsiteX20" fmla="*/ 128 w 10000"/>
                <a:gd name="connsiteY20" fmla="*/ 134 h 9908"/>
                <a:gd name="connsiteX21" fmla="*/ 260 w 10000"/>
                <a:gd name="connsiteY21" fmla="*/ 76 h 9908"/>
                <a:gd name="connsiteX22" fmla="*/ 404 w 10000"/>
                <a:gd name="connsiteY22" fmla="*/ 42 h 9908"/>
                <a:gd name="connsiteX23" fmla="*/ 589 w 10000"/>
                <a:gd name="connsiteY23" fmla="*/ 23 h 9908"/>
                <a:gd name="connsiteX24" fmla="*/ 804 w 10000"/>
                <a:gd name="connsiteY24" fmla="*/ 8 h 9908"/>
                <a:gd name="connsiteX25" fmla="*/ 1039 w 10000"/>
                <a:gd name="connsiteY25" fmla="*/ 0 h 9908"/>
                <a:gd name="connsiteX26" fmla="*/ 1306 w 10000"/>
                <a:gd name="connsiteY26" fmla="*/ 0 h 9908"/>
                <a:gd name="connsiteX0" fmla="*/ 1306 w 10000"/>
                <a:gd name="connsiteY0" fmla="*/ 0 h 9881"/>
                <a:gd name="connsiteX1" fmla="*/ 1582 w 10000"/>
                <a:gd name="connsiteY1" fmla="*/ 0 h 9881"/>
                <a:gd name="connsiteX2" fmla="*/ 8441 w 10000"/>
                <a:gd name="connsiteY2" fmla="*/ 0 h 9881"/>
                <a:gd name="connsiteX3" fmla="*/ 8728 w 10000"/>
                <a:gd name="connsiteY3" fmla="*/ 0 h 9881"/>
                <a:gd name="connsiteX4" fmla="*/ 8985 w 10000"/>
                <a:gd name="connsiteY4" fmla="*/ 0 h 9881"/>
                <a:gd name="connsiteX5" fmla="*/ 9231 w 10000"/>
                <a:gd name="connsiteY5" fmla="*/ 8 h 9881"/>
                <a:gd name="connsiteX6" fmla="*/ 9457 w 10000"/>
                <a:gd name="connsiteY6" fmla="*/ 23 h 9881"/>
                <a:gd name="connsiteX7" fmla="*/ 9641 w 10000"/>
                <a:gd name="connsiteY7" fmla="*/ 42 h 9881"/>
                <a:gd name="connsiteX8" fmla="*/ 9795 w 10000"/>
                <a:gd name="connsiteY8" fmla="*/ 77 h 9881"/>
                <a:gd name="connsiteX9" fmla="*/ 9907 w 10000"/>
                <a:gd name="connsiteY9" fmla="*/ 135 h 9881"/>
                <a:gd name="connsiteX10" fmla="*/ 9979 w 10000"/>
                <a:gd name="connsiteY10" fmla="*/ 204 h 9881"/>
                <a:gd name="connsiteX11" fmla="*/ 10000 w 10000"/>
                <a:gd name="connsiteY11" fmla="*/ 297 h 9881"/>
                <a:gd name="connsiteX12" fmla="*/ 9966 w 10000"/>
                <a:gd name="connsiteY12" fmla="*/ 2718 h 9881"/>
                <a:gd name="connsiteX13" fmla="*/ 260 w 10000"/>
                <a:gd name="connsiteY13" fmla="*/ 9881 h 9881"/>
                <a:gd name="connsiteX14" fmla="*/ 86 w 10000"/>
                <a:gd name="connsiteY14" fmla="*/ 9742 h 9881"/>
                <a:gd name="connsiteX15" fmla="*/ 35 w 10000"/>
                <a:gd name="connsiteY15" fmla="*/ 9583 h 9881"/>
                <a:gd name="connsiteX16" fmla="*/ 0 w 10000"/>
                <a:gd name="connsiteY16" fmla="*/ 2737 h 9881"/>
                <a:gd name="connsiteX17" fmla="*/ 35 w 10000"/>
                <a:gd name="connsiteY17" fmla="*/ 297 h 9881"/>
                <a:gd name="connsiteX18" fmla="*/ 66 w 10000"/>
                <a:gd name="connsiteY18" fmla="*/ 204 h 9881"/>
                <a:gd name="connsiteX19" fmla="*/ 128 w 10000"/>
                <a:gd name="connsiteY19" fmla="*/ 135 h 9881"/>
                <a:gd name="connsiteX20" fmla="*/ 260 w 10000"/>
                <a:gd name="connsiteY20" fmla="*/ 77 h 9881"/>
                <a:gd name="connsiteX21" fmla="*/ 404 w 10000"/>
                <a:gd name="connsiteY21" fmla="*/ 42 h 9881"/>
                <a:gd name="connsiteX22" fmla="*/ 589 w 10000"/>
                <a:gd name="connsiteY22" fmla="*/ 23 h 9881"/>
                <a:gd name="connsiteX23" fmla="*/ 804 w 10000"/>
                <a:gd name="connsiteY23" fmla="*/ 8 h 9881"/>
                <a:gd name="connsiteX24" fmla="*/ 1039 w 10000"/>
                <a:gd name="connsiteY24" fmla="*/ 0 h 9881"/>
                <a:gd name="connsiteX25" fmla="*/ 1306 w 10000"/>
                <a:gd name="connsiteY25" fmla="*/ 0 h 9881"/>
                <a:gd name="connsiteX0" fmla="*/ 1306 w 10000"/>
                <a:gd name="connsiteY0" fmla="*/ 0 h 9859"/>
                <a:gd name="connsiteX1" fmla="*/ 1582 w 10000"/>
                <a:gd name="connsiteY1" fmla="*/ 0 h 9859"/>
                <a:gd name="connsiteX2" fmla="*/ 8441 w 10000"/>
                <a:gd name="connsiteY2" fmla="*/ 0 h 9859"/>
                <a:gd name="connsiteX3" fmla="*/ 8728 w 10000"/>
                <a:gd name="connsiteY3" fmla="*/ 0 h 9859"/>
                <a:gd name="connsiteX4" fmla="*/ 8985 w 10000"/>
                <a:gd name="connsiteY4" fmla="*/ 0 h 9859"/>
                <a:gd name="connsiteX5" fmla="*/ 9231 w 10000"/>
                <a:gd name="connsiteY5" fmla="*/ 8 h 9859"/>
                <a:gd name="connsiteX6" fmla="*/ 9457 w 10000"/>
                <a:gd name="connsiteY6" fmla="*/ 23 h 9859"/>
                <a:gd name="connsiteX7" fmla="*/ 9641 w 10000"/>
                <a:gd name="connsiteY7" fmla="*/ 43 h 9859"/>
                <a:gd name="connsiteX8" fmla="*/ 9795 w 10000"/>
                <a:gd name="connsiteY8" fmla="*/ 78 h 9859"/>
                <a:gd name="connsiteX9" fmla="*/ 9907 w 10000"/>
                <a:gd name="connsiteY9" fmla="*/ 137 h 9859"/>
                <a:gd name="connsiteX10" fmla="*/ 9979 w 10000"/>
                <a:gd name="connsiteY10" fmla="*/ 206 h 9859"/>
                <a:gd name="connsiteX11" fmla="*/ 10000 w 10000"/>
                <a:gd name="connsiteY11" fmla="*/ 301 h 9859"/>
                <a:gd name="connsiteX12" fmla="*/ 9966 w 10000"/>
                <a:gd name="connsiteY12" fmla="*/ 2751 h 9859"/>
                <a:gd name="connsiteX13" fmla="*/ 86 w 10000"/>
                <a:gd name="connsiteY13" fmla="*/ 9859 h 9859"/>
                <a:gd name="connsiteX14" fmla="*/ 35 w 10000"/>
                <a:gd name="connsiteY14" fmla="*/ 9698 h 9859"/>
                <a:gd name="connsiteX15" fmla="*/ 0 w 10000"/>
                <a:gd name="connsiteY15" fmla="*/ 2770 h 9859"/>
                <a:gd name="connsiteX16" fmla="*/ 35 w 10000"/>
                <a:gd name="connsiteY16" fmla="*/ 301 h 9859"/>
                <a:gd name="connsiteX17" fmla="*/ 66 w 10000"/>
                <a:gd name="connsiteY17" fmla="*/ 206 h 9859"/>
                <a:gd name="connsiteX18" fmla="*/ 128 w 10000"/>
                <a:gd name="connsiteY18" fmla="*/ 137 h 9859"/>
                <a:gd name="connsiteX19" fmla="*/ 260 w 10000"/>
                <a:gd name="connsiteY19" fmla="*/ 78 h 9859"/>
                <a:gd name="connsiteX20" fmla="*/ 404 w 10000"/>
                <a:gd name="connsiteY20" fmla="*/ 43 h 9859"/>
                <a:gd name="connsiteX21" fmla="*/ 589 w 10000"/>
                <a:gd name="connsiteY21" fmla="*/ 23 h 9859"/>
                <a:gd name="connsiteX22" fmla="*/ 804 w 10000"/>
                <a:gd name="connsiteY22" fmla="*/ 8 h 9859"/>
                <a:gd name="connsiteX23" fmla="*/ 1039 w 10000"/>
                <a:gd name="connsiteY23" fmla="*/ 0 h 9859"/>
                <a:gd name="connsiteX24" fmla="*/ 1306 w 10000"/>
                <a:gd name="connsiteY24" fmla="*/ 0 h 9859"/>
                <a:gd name="connsiteX0" fmla="*/ 1306 w 10000"/>
                <a:gd name="connsiteY0" fmla="*/ 0 h 9837"/>
                <a:gd name="connsiteX1" fmla="*/ 1582 w 10000"/>
                <a:gd name="connsiteY1" fmla="*/ 0 h 9837"/>
                <a:gd name="connsiteX2" fmla="*/ 8441 w 10000"/>
                <a:gd name="connsiteY2" fmla="*/ 0 h 9837"/>
                <a:gd name="connsiteX3" fmla="*/ 8728 w 10000"/>
                <a:gd name="connsiteY3" fmla="*/ 0 h 9837"/>
                <a:gd name="connsiteX4" fmla="*/ 8985 w 10000"/>
                <a:gd name="connsiteY4" fmla="*/ 0 h 9837"/>
                <a:gd name="connsiteX5" fmla="*/ 9231 w 10000"/>
                <a:gd name="connsiteY5" fmla="*/ 8 h 9837"/>
                <a:gd name="connsiteX6" fmla="*/ 9457 w 10000"/>
                <a:gd name="connsiteY6" fmla="*/ 23 h 9837"/>
                <a:gd name="connsiteX7" fmla="*/ 9641 w 10000"/>
                <a:gd name="connsiteY7" fmla="*/ 44 h 9837"/>
                <a:gd name="connsiteX8" fmla="*/ 9795 w 10000"/>
                <a:gd name="connsiteY8" fmla="*/ 79 h 9837"/>
                <a:gd name="connsiteX9" fmla="*/ 9907 w 10000"/>
                <a:gd name="connsiteY9" fmla="*/ 139 h 9837"/>
                <a:gd name="connsiteX10" fmla="*/ 9979 w 10000"/>
                <a:gd name="connsiteY10" fmla="*/ 209 h 9837"/>
                <a:gd name="connsiteX11" fmla="*/ 10000 w 10000"/>
                <a:gd name="connsiteY11" fmla="*/ 305 h 9837"/>
                <a:gd name="connsiteX12" fmla="*/ 9966 w 10000"/>
                <a:gd name="connsiteY12" fmla="*/ 2790 h 9837"/>
                <a:gd name="connsiteX13" fmla="*/ 35 w 10000"/>
                <a:gd name="connsiteY13" fmla="*/ 9837 h 9837"/>
                <a:gd name="connsiteX14" fmla="*/ 0 w 10000"/>
                <a:gd name="connsiteY14" fmla="*/ 2810 h 9837"/>
                <a:gd name="connsiteX15" fmla="*/ 35 w 10000"/>
                <a:gd name="connsiteY15" fmla="*/ 305 h 9837"/>
                <a:gd name="connsiteX16" fmla="*/ 66 w 10000"/>
                <a:gd name="connsiteY16" fmla="*/ 209 h 9837"/>
                <a:gd name="connsiteX17" fmla="*/ 128 w 10000"/>
                <a:gd name="connsiteY17" fmla="*/ 139 h 9837"/>
                <a:gd name="connsiteX18" fmla="*/ 260 w 10000"/>
                <a:gd name="connsiteY18" fmla="*/ 79 h 9837"/>
                <a:gd name="connsiteX19" fmla="*/ 404 w 10000"/>
                <a:gd name="connsiteY19" fmla="*/ 44 h 9837"/>
                <a:gd name="connsiteX20" fmla="*/ 589 w 10000"/>
                <a:gd name="connsiteY20" fmla="*/ 23 h 9837"/>
                <a:gd name="connsiteX21" fmla="*/ 804 w 10000"/>
                <a:gd name="connsiteY21" fmla="*/ 8 h 9837"/>
                <a:gd name="connsiteX22" fmla="*/ 1039 w 10000"/>
                <a:gd name="connsiteY22" fmla="*/ 0 h 9837"/>
                <a:gd name="connsiteX23" fmla="*/ 1306 w 10000"/>
                <a:gd name="connsiteY23" fmla="*/ 0 h 9837"/>
                <a:gd name="connsiteX0" fmla="*/ 1306 w 10000"/>
                <a:gd name="connsiteY0" fmla="*/ 0 h 3163"/>
                <a:gd name="connsiteX1" fmla="*/ 1582 w 10000"/>
                <a:gd name="connsiteY1" fmla="*/ 0 h 3163"/>
                <a:gd name="connsiteX2" fmla="*/ 8441 w 10000"/>
                <a:gd name="connsiteY2" fmla="*/ 0 h 3163"/>
                <a:gd name="connsiteX3" fmla="*/ 8728 w 10000"/>
                <a:gd name="connsiteY3" fmla="*/ 0 h 3163"/>
                <a:gd name="connsiteX4" fmla="*/ 8985 w 10000"/>
                <a:gd name="connsiteY4" fmla="*/ 0 h 3163"/>
                <a:gd name="connsiteX5" fmla="*/ 9231 w 10000"/>
                <a:gd name="connsiteY5" fmla="*/ 8 h 3163"/>
                <a:gd name="connsiteX6" fmla="*/ 9457 w 10000"/>
                <a:gd name="connsiteY6" fmla="*/ 23 h 3163"/>
                <a:gd name="connsiteX7" fmla="*/ 9641 w 10000"/>
                <a:gd name="connsiteY7" fmla="*/ 45 h 3163"/>
                <a:gd name="connsiteX8" fmla="*/ 9795 w 10000"/>
                <a:gd name="connsiteY8" fmla="*/ 80 h 3163"/>
                <a:gd name="connsiteX9" fmla="*/ 9907 w 10000"/>
                <a:gd name="connsiteY9" fmla="*/ 141 h 3163"/>
                <a:gd name="connsiteX10" fmla="*/ 9979 w 10000"/>
                <a:gd name="connsiteY10" fmla="*/ 212 h 3163"/>
                <a:gd name="connsiteX11" fmla="*/ 10000 w 10000"/>
                <a:gd name="connsiteY11" fmla="*/ 310 h 3163"/>
                <a:gd name="connsiteX12" fmla="*/ 9966 w 10000"/>
                <a:gd name="connsiteY12" fmla="*/ 2836 h 3163"/>
                <a:gd name="connsiteX13" fmla="*/ 0 w 10000"/>
                <a:gd name="connsiteY13" fmla="*/ 2857 h 3163"/>
                <a:gd name="connsiteX14" fmla="*/ 35 w 10000"/>
                <a:gd name="connsiteY14" fmla="*/ 310 h 3163"/>
                <a:gd name="connsiteX15" fmla="*/ 66 w 10000"/>
                <a:gd name="connsiteY15" fmla="*/ 212 h 3163"/>
                <a:gd name="connsiteX16" fmla="*/ 128 w 10000"/>
                <a:gd name="connsiteY16" fmla="*/ 141 h 3163"/>
                <a:gd name="connsiteX17" fmla="*/ 260 w 10000"/>
                <a:gd name="connsiteY17" fmla="*/ 80 h 3163"/>
                <a:gd name="connsiteX18" fmla="*/ 404 w 10000"/>
                <a:gd name="connsiteY18" fmla="*/ 45 h 3163"/>
                <a:gd name="connsiteX19" fmla="*/ 589 w 10000"/>
                <a:gd name="connsiteY19" fmla="*/ 23 h 3163"/>
                <a:gd name="connsiteX20" fmla="*/ 804 w 10000"/>
                <a:gd name="connsiteY20" fmla="*/ 8 h 3163"/>
                <a:gd name="connsiteX21" fmla="*/ 1039 w 10000"/>
                <a:gd name="connsiteY21" fmla="*/ 0 h 3163"/>
                <a:gd name="connsiteX22" fmla="*/ 1306 w 10000"/>
                <a:gd name="connsiteY22" fmla="*/ 0 h 3163"/>
                <a:gd name="connsiteX0" fmla="*/ 1306 w 10000"/>
                <a:gd name="connsiteY0" fmla="*/ 0 h 9033"/>
                <a:gd name="connsiteX1" fmla="*/ 1582 w 10000"/>
                <a:gd name="connsiteY1" fmla="*/ 0 h 9033"/>
                <a:gd name="connsiteX2" fmla="*/ 8441 w 10000"/>
                <a:gd name="connsiteY2" fmla="*/ 0 h 9033"/>
                <a:gd name="connsiteX3" fmla="*/ 8728 w 10000"/>
                <a:gd name="connsiteY3" fmla="*/ 0 h 9033"/>
                <a:gd name="connsiteX4" fmla="*/ 8985 w 10000"/>
                <a:gd name="connsiteY4" fmla="*/ 0 h 9033"/>
                <a:gd name="connsiteX5" fmla="*/ 9231 w 10000"/>
                <a:gd name="connsiteY5" fmla="*/ 25 h 9033"/>
                <a:gd name="connsiteX6" fmla="*/ 9457 w 10000"/>
                <a:gd name="connsiteY6" fmla="*/ 73 h 9033"/>
                <a:gd name="connsiteX7" fmla="*/ 9641 w 10000"/>
                <a:gd name="connsiteY7" fmla="*/ 142 h 9033"/>
                <a:gd name="connsiteX8" fmla="*/ 9795 w 10000"/>
                <a:gd name="connsiteY8" fmla="*/ 253 h 9033"/>
                <a:gd name="connsiteX9" fmla="*/ 9907 w 10000"/>
                <a:gd name="connsiteY9" fmla="*/ 446 h 9033"/>
                <a:gd name="connsiteX10" fmla="*/ 9979 w 10000"/>
                <a:gd name="connsiteY10" fmla="*/ 670 h 9033"/>
                <a:gd name="connsiteX11" fmla="*/ 10000 w 10000"/>
                <a:gd name="connsiteY11" fmla="*/ 980 h 9033"/>
                <a:gd name="connsiteX12" fmla="*/ 9966 w 10000"/>
                <a:gd name="connsiteY12" fmla="*/ 8966 h 9033"/>
                <a:gd name="connsiteX13" fmla="*/ 0 w 10000"/>
                <a:gd name="connsiteY13" fmla="*/ 9033 h 9033"/>
                <a:gd name="connsiteX14" fmla="*/ 35 w 10000"/>
                <a:gd name="connsiteY14" fmla="*/ 980 h 9033"/>
                <a:gd name="connsiteX15" fmla="*/ 66 w 10000"/>
                <a:gd name="connsiteY15" fmla="*/ 670 h 9033"/>
                <a:gd name="connsiteX16" fmla="*/ 128 w 10000"/>
                <a:gd name="connsiteY16" fmla="*/ 446 h 9033"/>
                <a:gd name="connsiteX17" fmla="*/ 260 w 10000"/>
                <a:gd name="connsiteY17" fmla="*/ 253 h 9033"/>
                <a:gd name="connsiteX18" fmla="*/ 404 w 10000"/>
                <a:gd name="connsiteY18" fmla="*/ 142 h 9033"/>
                <a:gd name="connsiteX19" fmla="*/ 589 w 10000"/>
                <a:gd name="connsiteY19" fmla="*/ 73 h 9033"/>
                <a:gd name="connsiteX20" fmla="*/ 804 w 10000"/>
                <a:gd name="connsiteY20" fmla="*/ 25 h 9033"/>
                <a:gd name="connsiteX21" fmla="*/ 1039 w 10000"/>
                <a:gd name="connsiteY21" fmla="*/ 0 h 9033"/>
                <a:gd name="connsiteX22" fmla="*/ 1306 w 10000"/>
                <a:gd name="connsiteY22" fmla="*/ 0 h 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9033">
                  <a:moveTo>
                    <a:pt x="1306" y="0"/>
                  </a:moveTo>
                  <a:lnTo>
                    <a:pt x="1582" y="0"/>
                  </a:lnTo>
                  <a:lnTo>
                    <a:pt x="8441" y="0"/>
                  </a:lnTo>
                  <a:lnTo>
                    <a:pt x="8728" y="0"/>
                  </a:lnTo>
                  <a:lnTo>
                    <a:pt x="8985" y="0"/>
                  </a:lnTo>
                  <a:lnTo>
                    <a:pt x="9231" y="25"/>
                  </a:lnTo>
                  <a:lnTo>
                    <a:pt x="9457" y="73"/>
                  </a:lnTo>
                  <a:lnTo>
                    <a:pt x="9641" y="142"/>
                  </a:lnTo>
                  <a:lnTo>
                    <a:pt x="9795" y="253"/>
                  </a:lnTo>
                  <a:lnTo>
                    <a:pt x="9907" y="446"/>
                  </a:lnTo>
                  <a:cubicBezTo>
                    <a:pt x="9931" y="522"/>
                    <a:pt x="9955" y="598"/>
                    <a:pt x="9979" y="670"/>
                  </a:cubicBezTo>
                  <a:cubicBezTo>
                    <a:pt x="9986" y="771"/>
                    <a:pt x="9993" y="879"/>
                    <a:pt x="10000" y="980"/>
                  </a:cubicBezTo>
                  <a:cubicBezTo>
                    <a:pt x="9989" y="3645"/>
                    <a:pt x="9977" y="6310"/>
                    <a:pt x="9966" y="8966"/>
                  </a:cubicBezTo>
                  <a:lnTo>
                    <a:pt x="0" y="9033"/>
                  </a:lnTo>
                  <a:cubicBezTo>
                    <a:pt x="12" y="6348"/>
                    <a:pt x="23" y="3664"/>
                    <a:pt x="35" y="980"/>
                  </a:cubicBezTo>
                  <a:cubicBezTo>
                    <a:pt x="45" y="879"/>
                    <a:pt x="56" y="771"/>
                    <a:pt x="66" y="670"/>
                  </a:cubicBezTo>
                  <a:cubicBezTo>
                    <a:pt x="87" y="598"/>
                    <a:pt x="107" y="522"/>
                    <a:pt x="128" y="446"/>
                  </a:cubicBezTo>
                  <a:lnTo>
                    <a:pt x="260" y="253"/>
                  </a:lnTo>
                  <a:lnTo>
                    <a:pt x="404" y="142"/>
                  </a:lnTo>
                  <a:lnTo>
                    <a:pt x="589" y="73"/>
                  </a:lnTo>
                  <a:lnTo>
                    <a:pt x="804" y="25"/>
                  </a:lnTo>
                  <a:lnTo>
                    <a:pt x="1039" y="0"/>
                  </a:lnTo>
                  <a:lnTo>
                    <a:pt x="1306"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3"/>
            <p:cNvSpPr>
              <a:spLocks/>
            </p:cNvSpPr>
            <p:nvPr/>
          </p:nvSpPr>
          <p:spPr bwMode="auto">
            <a:xfrm rot="3243413">
              <a:off x="4649429" y="4520863"/>
              <a:ext cx="651404" cy="74522"/>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a:gsLst>
                <a:gs pos="1000">
                  <a:schemeClr val="bg1">
                    <a:lumMod val="50000"/>
                  </a:schemeClr>
                </a:gs>
                <a:gs pos="100000">
                  <a:schemeClr val="bg1">
                    <a:lumMod val="50000"/>
                  </a:schemeClr>
                </a:gs>
                <a:gs pos="46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3"/>
            <p:cNvSpPr>
              <a:spLocks/>
            </p:cNvSpPr>
            <p:nvPr/>
          </p:nvSpPr>
          <p:spPr bwMode="auto">
            <a:xfrm rot="3243413">
              <a:off x="4581473" y="4559937"/>
              <a:ext cx="651404" cy="98887"/>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flip="none" rotWithShape="1">
              <a:gsLst>
                <a:gs pos="1000">
                  <a:schemeClr val="bg1">
                    <a:lumMod val="50000"/>
                  </a:schemeClr>
                </a:gs>
                <a:gs pos="100000">
                  <a:schemeClr val="bg1">
                    <a:lumMod val="50000"/>
                  </a:schemeClr>
                </a:gs>
                <a:gs pos="46000">
                  <a:schemeClr val="bg1">
                    <a:lumMod val="95000"/>
                  </a:scheme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8" name="Group 37"/>
          <p:cNvGrpSpPr/>
          <p:nvPr/>
        </p:nvGrpSpPr>
        <p:grpSpPr>
          <a:xfrm>
            <a:off x="4236344" y="4123675"/>
            <a:ext cx="1318272" cy="500422"/>
            <a:chOff x="2220087" y="1905000"/>
            <a:chExt cx="2197925" cy="838200"/>
          </a:xfrm>
        </p:grpSpPr>
        <p:cxnSp>
          <p:nvCxnSpPr>
            <p:cNvPr id="44" name="Straight Connector 43"/>
            <p:cNvCxnSpPr/>
            <p:nvPr/>
          </p:nvCxnSpPr>
          <p:spPr>
            <a:xfrm>
              <a:off x="2220087" y="1905000"/>
              <a:ext cx="1371600" cy="0"/>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79812" y="1905000"/>
              <a:ext cx="838200" cy="838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3671682" y="4953606"/>
            <a:ext cx="2313761" cy="442028"/>
            <a:chOff x="-392630" y="1946769"/>
            <a:chExt cx="5197432" cy="740392"/>
          </a:xfrm>
        </p:grpSpPr>
        <p:cxnSp>
          <p:nvCxnSpPr>
            <p:cNvPr id="42" name="Straight Connector 41"/>
            <p:cNvCxnSpPr/>
            <p:nvPr/>
          </p:nvCxnSpPr>
          <p:spPr>
            <a:xfrm flipV="1">
              <a:off x="-392630" y="1946769"/>
              <a:ext cx="4010878" cy="0"/>
            </a:xfrm>
            <a:prstGeom prst="line">
              <a:avLst/>
            </a:prstGeom>
            <a:ln w="28575">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18248" y="1946769"/>
              <a:ext cx="1186554" cy="7403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7403718" y="3703090"/>
            <a:ext cx="978457" cy="500422"/>
            <a:chOff x="2220087" y="1905000"/>
            <a:chExt cx="2197925" cy="838200"/>
          </a:xfrm>
        </p:grpSpPr>
        <p:cxnSp>
          <p:nvCxnSpPr>
            <p:cNvPr id="33" name="Straight Connector 32"/>
            <p:cNvCxnSpPr/>
            <p:nvPr/>
          </p:nvCxnSpPr>
          <p:spPr>
            <a:xfrm>
              <a:off x="2220087" y="1905000"/>
              <a:ext cx="1371600" cy="0"/>
            </a:xfrm>
            <a:prstGeom prst="line">
              <a:avLst/>
            </a:prstGeom>
            <a:ln w="28575">
              <a:solidFill>
                <a:schemeClr val="accent6"/>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79812" y="1905000"/>
              <a:ext cx="8382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flipV="1">
            <a:off x="7610416" y="4789574"/>
            <a:ext cx="1077059" cy="632657"/>
            <a:chOff x="2220087" y="1905000"/>
            <a:chExt cx="2419418" cy="1059692"/>
          </a:xfrm>
        </p:grpSpPr>
        <p:cxnSp>
          <p:nvCxnSpPr>
            <p:cNvPr id="30" name="Straight Connector 29"/>
            <p:cNvCxnSpPr/>
            <p:nvPr/>
          </p:nvCxnSpPr>
          <p:spPr>
            <a:xfrm>
              <a:off x="2220087" y="1905000"/>
              <a:ext cx="1371600" cy="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9809" y="1905000"/>
              <a:ext cx="1059696" cy="10596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990219" y="3120443"/>
            <a:ext cx="2073087" cy="1584566"/>
            <a:chOff x="924401" y="1676400"/>
            <a:chExt cx="2315306" cy="2988677"/>
          </a:xfrm>
        </p:grpSpPr>
        <p:sp>
          <p:nvSpPr>
            <p:cNvPr id="48" name="TextBox 47"/>
            <p:cNvSpPr txBox="1"/>
            <p:nvPr/>
          </p:nvSpPr>
          <p:spPr>
            <a:xfrm>
              <a:off x="924401" y="3080305"/>
              <a:ext cx="2315306" cy="1584772"/>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access to services</a:t>
              </a:r>
              <a:endParaRPr lang="ka-GE" b="1" dirty="0">
                <a:solidFill>
                  <a:schemeClr val="tx2">
                    <a:lumMod val="75000"/>
                  </a:schemeClr>
                </a:solidFill>
                <a:sym typeface="Wingdings" pitchFamily="2" charset="2"/>
              </a:endParaRPr>
            </a:p>
            <a:p>
              <a:pPr algn="ct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49" name="TextBox 48"/>
            <p:cNvSpPr txBox="1"/>
            <p:nvPr/>
          </p:nvSpPr>
          <p:spPr>
            <a:xfrm>
              <a:off x="989012" y="1676400"/>
              <a:ext cx="2133600" cy="870754"/>
            </a:xfrm>
            <a:prstGeom prst="rect">
              <a:avLst/>
            </a:prstGeom>
            <a:noFill/>
          </p:spPr>
          <p:txBody>
            <a:bodyPr wrap="square" rtlCol="0">
              <a:spAutoFit/>
            </a:bodyPr>
            <a:lstStyle/>
            <a:p>
              <a:pPr algn="r"/>
              <a:endParaRPr lang="en-IN" sz="2400" dirty="0">
                <a:solidFill>
                  <a:schemeClr val="accent1"/>
                </a:solidFill>
                <a:latin typeface="Arial" panose="020B0604020202020204" pitchFamily="34" charset="0"/>
                <a:cs typeface="Arial" panose="020B0604020202020204" pitchFamily="34" charset="0"/>
              </a:endParaRPr>
            </a:p>
          </p:txBody>
        </p:sp>
      </p:grpSp>
      <p:grpSp>
        <p:nvGrpSpPr>
          <p:cNvPr id="50" name="Group 49"/>
          <p:cNvGrpSpPr/>
          <p:nvPr/>
        </p:nvGrpSpPr>
        <p:grpSpPr>
          <a:xfrm>
            <a:off x="8582172" y="1659278"/>
            <a:ext cx="2854424" cy="2383908"/>
            <a:chOff x="8193158" y="1676400"/>
            <a:chExt cx="2862171" cy="2383908"/>
          </a:xfrm>
        </p:grpSpPr>
        <p:sp>
          <p:nvSpPr>
            <p:cNvPr id="51" name="TextBox 50"/>
            <p:cNvSpPr txBox="1"/>
            <p:nvPr/>
          </p:nvSpPr>
          <p:spPr>
            <a:xfrm>
              <a:off x="8193158" y="3220078"/>
              <a:ext cx="2133600"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financial Protection</a:t>
              </a:r>
              <a:endParaRPr lang="ka-GE" b="1" dirty="0">
                <a:solidFill>
                  <a:schemeClr val="tx2">
                    <a:lumMod val="75000"/>
                  </a:schemeClr>
                </a:solidFill>
                <a:sym typeface="Wingdings" pitchFamily="2" charset="2"/>
              </a:endParaRPr>
            </a:p>
            <a:p>
              <a:pP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8921729" y="1676400"/>
              <a:ext cx="2133600" cy="430887"/>
            </a:xfrm>
            <a:prstGeom prst="rect">
              <a:avLst/>
            </a:prstGeom>
            <a:noFill/>
          </p:spPr>
          <p:txBody>
            <a:bodyPr wrap="square" rtlCol="0">
              <a:spAutoFit/>
            </a:bodyPr>
            <a:lstStyle/>
            <a:p>
              <a:endParaRPr lang="en-IN" sz="2200" dirty="0">
                <a:solidFill>
                  <a:schemeClr val="accent6"/>
                </a:solidFill>
                <a:latin typeface="Arial" panose="020B0604020202020204" pitchFamily="34" charset="0"/>
                <a:cs typeface="Arial" panose="020B0604020202020204" pitchFamily="34" charset="0"/>
              </a:endParaRPr>
            </a:p>
          </p:txBody>
        </p:sp>
      </p:grpSp>
      <p:sp>
        <p:nvSpPr>
          <p:cNvPr id="54" name="TextBox 53"/>
          <p:cNvSpPr txBox="1"/>
          <p:nvPr/>
        </p:nvSpPr>
        <p:spPr>
          <a:xfrm>
            <a:off x="8804578" y="5008607"/>
            <a:ext cx="2127825"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rPr>
              <a:t>Increased trust on state-funded health services</a:t>
            </a:r>
            <a:endParaRPr lang="en-GB" b="1" dirty="0">
              <a:solidFill>
                <a:schemeClr val="tx2">
                  <a:lumMod val="75000"/>
                </a:schemeClr>
              </a:solidFill>
            </a:endParaRPr>
          </a:p>
        </p:txBody>
      </p:sp>
      <p:sp>
        <p:nvSpPr>
          <p:cNvPr id="57" name="TextBox 56"/>
          <p:cNvSpPr txBox="1"/>
          <p:nvPr/>
        </p:nvSpPr>
        <p:spPr>
          <a:xfrm>
            <a:off x="1979595" y="5105902"/>
            <a:ext cx="1840113"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Decreased Financial barriers</a:t>
            </a:r>
            <a:endParaRPr lang="ka-GE" b="1" dirty="0">
              <a:solidFill>
                <a:schemeClr val="tx2">
                  <a:lumMod val="75000"/>
                </a:schemeClr>
              </a:solidFill>
              <a:sym typeface="Wingdings" pitchFamily="2" charset="2"/>
            </a:endParaRPr>
          </a:p>
          <a:p>
            <a:pPr algn="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3" name="TextBox 2"/>
          <p:cNvSpPr txBox="1"/>
          <p:nvPr/>
        </p:nvSpPr>
        <p:spPr>
          <a:xfrm>
            <a:off x="679622" y="1196591"/>
            <a:ext cx="11512378" cy="535531"/>
          </a:xfrm>
          <a:prstGeom prst="rect">
            <a:avLst/>
          </a:prstGeom>
          <a:noFill/>
        </p:spPr>
        <p:txBody>
          <a:bodyPr wrap="square" rtlCol="0">
            <a:spAutoFit/>
          </a:bodyPr>
          <a:lstStyle/>
          <a:p>
            <a:pPr algn="ctr">
              <a:lnSpc>
                <a:spcPct val="120000"/>
              </a:lnSpc>
              <a:spcBef>
                <a:spcPts val="600"/>
              </a:spcBef>
            </a:pPr>
            <a:r>
              <a:rPr lang="en-US" sz="2400" b="1" dirty="0" smtClean="0">
                <a:solidFill>
                  <a:srgbClr val="C00000"/>
                </a:solidFill>
              </a:rPr>
              <a:t>WHO evaluation</a:t>
            </a:r>
            <a:r>
              <a:rPr lang="en-US" sz="2400" b="1" dirty="0">
                <a:solidFill>
                  <a:srgbClr val="C00000"/>
                </a:solidFill>
              </a:rPr>
              <a:t> </a:t>
            </a:r>
            <a:r>
              <a:rPr lang="en-US" sz="2400" b="1" dirty="0" smtClean="0">
                <a:solidFill>
                  <a:srgbClr val="C00000"/>
                </a:solidFill>
              </a:rPr>
              <a:t>- </a:t>
            </a:r>
            <a:r>
              <a:rPr lang="en-GB" sz="2400" b="1" dirty="0">
                <a:solidFill>
                  <a:srgbClr val="C00000"/>
                </a:solidFill>
              </a:rPr>
              <a:t>Reforms have moved Georgia closer to universal health </a:t>
            </a:r>
            <a:r>
              <a:rPr lang="en-GB" sz="2400" b="1" dirty="0" smtClean="0">
                <a:solidFill>
                  <a:srgbClr val="C00000"/>
                </a:solidFill>
              </a:rPr>
              <a:t>coverage</a:t>
            </a:r>
            <a:endParaRPr lang="ka-GE" sz="2400" b="1" dirty="0">
              <a:solidFill>
                <a:srgbClr val="C00000"/>
              </a:solidFill>
              <a:sym typeface="Wingdings" pitchFamily="2" charset="2"/>
            </a:endParaRPr>
          </a:p>
        </p:txBody>
      </p:sp>
      <p:sp>
        <p:nvSpPr>
          <p:cNvPr id="53" name="TextBox 52"/>
          <p:cNvSpPr txBox="1"/>
          <p:nvPr/>
        </p:nvSpPr>
        <p:spPr>
          <a:xfrm>
            <a:off x="6364580" y="1895899"/>
            <a:ext cx="2656509" cy="840230"/>
          </a:xfrm>
          <a:prstGeom prst="rect">
            <a:avLst/>
          </a:prstGeom>
          <a:noFill/>
        </p:spPr>
        <p:txBody>
          <a:bodyPr wrap="square" rtlCol="0">
            <a:spAutoFit/>
          </a:bodyPr>
          <a:lstStyle/>
          <a:p>
            <a:pPr marL="0" lvl="2" algn="ctr">
              <a:lnSpc>
                <a:spcPct val="90000"/>
              </a:lnSpc>
            </a:pPr>
            <a:endParaRPr lang="ka-GE" b="1" dirty="0" smtClean="0">
              <a:solidFill>
                <a:schemeClr val="tx2">
                  <a:lumMod val="75000"/>
                </a:schemeClr>
              </a:solidFill>
              <a:sym typeface="Wingdings" pitchFamily="2" charset="2"/>
            </a:endParaRPr>
          </a:p>
          <a:p>
            <a:pPr marL="0" lvl="2" algn="ctr">
              <a:lnSpc>
                <a:spcPct val="90000"/>
              </a:lnSpc>
            </a:pPr>
            <a:r>
              <a:rPr lang="en-US" b="1" dirty="0" smtClean="0">
                <a:solidFill>
                  <a:schemeClr val="tx2">
                    <a:lumMod val="75000"/>
                  </a:schemeClr>
                </a:solidFill>
                <a:sym typeface="Wingdings" pitchFamily="2" charset="2"/>
              </a:rPr>
              <a:t>Increased Services utilization</a:t>
            </a:r>
            <a:endParaRPr lang="en-US" b="1" dirty="0">
              <a:solidFill>
                <a:schemeClr val="tx1">
                  <a:lumMod val="65000"/>
                  <a:lumOff val="35000"/>
                </a:schemeClr>
              </a:solidFill>
              <a:latin typeface="Arial" pitchFamily="34" charset="0"/>
              <a:cs typeface="Arial" pitchFamily="34" charset="0"/>
            </a:endParaRPr>
          </a:p>
        </p:txBody>
      </p:sp>
      <p:cxnSp>
        <p:nvCxnSpPr>
          <p:cNvPr id="55" name="Straight Connector 54"/>
          <p:cNvCxnSpPr/>
          <p:nvPr/>
        </p:nvCxnSpPr>
        <p:spPr>
          <a:xfrm flipH="1">
            <a:off x="6956736" y="2736129"/>
            <a:ext cx="633554" cy="966961"/>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623" t="14062" r="82540" b="72887"/>
          <a:stretch/>
        </p:blipFill>
        <p:spPr bwMode="auto">
          <a:xfrm>
            <a:off x="86861" y="90983"/>
            <a:ext cx="2074270" cy="8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5582" y="3895707"/>
            <a:ext cx="1542837" cy="400110"/>
          </a:xfrm>
          <a:prstGeom prst="rect">
            <a:avLst/>
          </a:prstGeom>
          <a:noFill/>
        </p:spPr>
        <p:txBody>
          <a:bodyPr wrap="square" rtlCol="0">
            <a:spAutoFit/>
          </a:bodyPr>
          <a:lstStyle/>
          <a:p>
            <a:r>
              <a:rPr lang="en-US" sz="2000" b="1" dirty="0" smtClean="0">
                <a:solidFill>
                  <a:schemeClr val="accent5">
                    <a:lumMod val="75000"/>
                  </a:schemeClr>
                </a:solidFill>
              </a:rPr>
              <a:t>HUES 2017</a:t>
            </a:r>
            <a:endParaRPr lang="en-US" sz="2000" b="1" dirty="0">
              <a:solidFill>
                <a:schemeClr val="accent5">
                  <a:lumMod val="75000"/>
                </a:schemeClr>
              </a:solidFill>
            </a:endParaRPr>
          </a:p>
        </p:txBody>
      </p:sp>
      <p:pic>
        <p:nvPicPr>
          <p:cNvPr id="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96" y="2220980"/>
            <a:ext cx="1007490" cy="12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52" y="4601774"/>
            <a:ext cx="1116119" cy="1520754"/>
          </a:xfrm>
          <a:prstGeom prst="rect">
            <a:avLst/>
          </a:prstGeom>
        </p:spPr>
      </p:pic>
      <p:sp>
        <p:nvSpPr>
          <p:cNvPr id="13" name="Right Brace 12"/>
          <p:cNvSpPr/>
          <p:nvPr/>
        </p:nvSpPr>
        <p:spPr>
          <a:xfrm>
            <a:off x="1376701" y="2090165"/>
            <a:ext cx="736982" cy="427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5032983" y="2822112"/>
            <a:ext cx="1318272" cy="500422"/>
            <a:chOff x="2220087" y="1905000"/>
            <a:chExt cx="2197925" cy="838200"/>
          </a:xfrm>
        </p:grpSpPr>
        <p:cxnSp>
          <p:nvCxnSpPr>
            <p:cNvPr id="59" name="Straight Connector 58"/>
            <p:cNvCxnSpPr/>
            <p:nvPr/>
          </p:nvCxnSpPr>
          <p:spPr>
            <a:xfrm>
              <a:off x="2220087" y="1905000"/>
              <a:ext cx="1371600" cy="0"/>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79812" y="1905000"/>
              <a:ext cx="83820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17517" y="2120179"/>
            <a:ext cx="2966040" cy="1200329"/>
          </a:xfrm>
          <a:prstGeom prst="rect">
            <a:avLst/>
          </a:prstGeom>
          <a:noFill/>
        </p:spPr>
        <p:txBody>
          <a:bodyPr wrap="square" rtlCol="0">
            <a:spAutoFit/>
          </a:bodyPr>
          <a:lstStyle/>
          <a:p>
            <a:r>
              <a:rPr lang="en-US" b="1" dirty="0" smtClean="0">
                <a:solidFill>
                  <a:schemeClr val="tx2">
                    <a:lumMod val="75000"/>
                  </a:schemeClr>
                </a:solidFill>
              </a:rPr>
              <a:t>Increased State </a:t>
            </a:r>
            <a:r>
              <a:rPr lang="en-US" b="1" dirty="0">
                <a:solidFill>
                  <a:schemeClr val="tx2">
                    <a:lumMod val="75000"/>
                  </a:schemeClr>
                </a:solidFill>
              </a:rPr>
              <a:t>Budget for Health care </a:t>
            </a:r>
            <a:r>
              <a:rPr lang="en-US" b="1" dirty="0" smtClean="0">
                <a:solidFill>
                  <a:schemeClr val="tx2">
                    <a:lumMod val="75000"/>
                  </a:schemeClr>
                </a:solidFill>
              </a:rPr>
              <a:t>(</a:t>
            </a:r>
            <a:r>
              <a:rPr lang="en-US" b="1" dirty="0" smtClean="0">
                <a:solidFill>
                  <a:srgbClr val="C00000"/>
                </a:solidFill>
              </a:rPr>
              <a:t>365 </a:t>
            </a:r>
            <a:r>
              <a:rPr lang="en-US" b="1" dirty="0">
                <a:solidFill>
                  <a:srgbClr val="C00000"/>
                </a:solidFill>
              </a:rPr>
              <a:t>mill GEL in </a:t>
            </a:r>
            <a:r>
              <a:rPr lang="ka-GE" b="1" dirty="0">
                <a:solidFill>
                  <a:srgbClr val="C00000"/>
                </a:solidFill>
              </a:rPr>
              <a:t>2012 </a:t>
            </a:r>
            <a:r>
              <a:rPr lang="en-US" b="1" dirty="0">
                <a:solidFill>
                  <a:srgbClr val="C00000"/>
                </a:solidFill>
                <a:sym typeface="Wingdings" pitchFamily="2" charset="2"/>
              </a:rPr>
              <a:t> 1135 Mill Gel in </a:t>
            </a:r>
            <a:r>
              <a:rPr lang="ka-GE" b="1" dirty="0">
                <a:solidFill>
                  <a:srgbClr val="C00000"/>
                </a:solidFill>
                <a:sym typeface="Wingdings" pitchFamily="2" charset="2"/>
              </a:rPr>
              <a:t>201</a:t>
            </a:r>
            <a:r>
              <a:rPr lang="en-US" b="1" dirty="0" smtClean="0">
                <a:solidFill>
                  <a:srgbClr val="C00000"/>
                </a:solidFill>
                <a:sym typeface="Wingdings" pitchFamily="2" charset="2"/>
              </a:rPr>
              <a:t>8)</a:t>
            </a:r>
            <a:endParaRPr lang="en-US" dirty="0"/>
          </a:p>
        </p:txBody>
      </p:sp>
    </p:spTree>
    <p:extLst>
      <p:ext uri="{BB962C8B-B14F-4D97-AF65-F5344CB8AC3E}">
        <p14:creationId xmlns:p14="http://schemas.microsoft.com/office/powerpoint/2010/main" val="265151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877973" cy="718784"/>
          </a:xfrm>
        </p:spPr>
        <p:txBody>
          <a:bodyPr>
            <a:noAutofit/>
          </a:bodyPr>
          <a:lstStyle/>
          <a:p>
            <a:r>
              <a:rPr lang="en-US" sz="2800" b="1" dirty="0">
                <a:solidFill>
                  <a:schemeClr val="accent5">
                    <a:lumMod val="75000"/>
                  </a:schemeClr>
                </a:solidFill>
              </a:rPr>
              <a:t>Health sector expenditures</a:t>
            </a:r>
            <a:endParaRPr lang="sl-SI" sz="2800" b="1" dirty="0">
              <a:solidFill>
                <a:schemeClr val="accent5">
                  <a:lumMod val="75000"/>
                </a:scheme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38519710"/>
              </p:ext>
            </p:extLst>
          </p:nvPr>
        </p:nvGraphicFramePr>
        <p:xfrm>
          <a:off x="3033" y="2016642"/>
          <a:ext cx="62992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52867" y="6172200"/>
            <a:ext cx="4572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2017  (</a:t>
            </a:r>
            <a:r>
              <a:rPr lang="en-US" sz="1050" dirty="0" err="1" smtClean="0"/>
              <a:t>MoLHSA</a:t>
            </a:r>
            <a:r>
              <a:rPr lang="en-US" sz="1050" dirty="0" smtClean="0"/>
              <a:t>, 2019)</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4161567"/>
              </p:ext>
            </p:extLst>
          </p:nvPr>
        </p:nvGraphicFramePr>
        <p:xfrm>
          <a:off x="6604001" y="1899683"/>
          <a:ext cx="5423468"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036179" y="1219201"/>
            <a:ext cx="4775200" cy="584775"/>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Out-of-Pocket Payment as % of Total Health Expenditure, Georgia</a:t>
            </a:r>
            <a:endParaRPr lang="en-US" sz="1600" b="1" dirty="0">
              <a:solidFill>
                <a:srgbClr val="C00000"/>
              </a:solidFill>
              <a:latin typeface="Arial Narrow" panose="020B0606020202030204" pitchFamily="34" charset="0"/>
            </a:endParaRPr>
          </a:p>
        </p:txBody>
      </p:sp>
      <p:sp>
        <p:nvSpPr>
          <p:cNvPr id="11" name="TextBox 10"/>
          <p:cNvSpPr txBox="1"/>
          <p:nvPr/>
        </p:nvSpPr>
        <p:spPr>
          <a:xfrm>
            <a:off x="203200" y="1465421"/>
            <a:ext cx="5672920" cy="338554"/>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Public Health Expenditure, Georgia</a:t>
            </a:r>
            <a:endParaRPr lang="en-US" sz="16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5728222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 y="-81665"/>
            <a:ext cx="6336704"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266132" y="4323161"/>
            <a:ext cx="6803469"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ext uri="{D42A27DB-BD31-4B8C-83A1-F6EECF244321}">
                <p14:modId xmlns:p14="http://schemas.microsoft.com/office/powerpoint/2010/main" val="3257315705"/>
              </p:ext>
            </p:extLst>
          </p:nvPr>
        </p:nvGraphicFramePr>
        <p:xfrm>
          <a:off x="106348" y="886682"/>
          <a:ext cx="7008447"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830172930"/>
              </p:ext>
            </p:extLst>
          </p:nvPr>
        </p:nvGraphicFramePr>
        <p:xfrm>
          <a:off x="7632171" y="581116"/>
          <a:ext cx="53848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5943551"/>
              </p:ext>
            </p:extLst>
          </p:nvPr>
        </p:nvGraphicFramePr>
        <p:xfrm>
          <a:off x="7536160" y="3216885"/>
          <a:ext cx="53848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214010" y="2716469"/>
            <a:ext cx="3424655"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7287253" y="5511886"/>
            <a:ext cx="4978400" cy="369332"/>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6304475" y="10802"/>
            <a:ext cx="616965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346777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05" y="0"/>
            <a:ext cx="10972800" cy="1143000"/>
          </a:xfrm>
        </p:spPr>
        <p:txBody>
          <a:bodyPr>
            <a:noAutofit/>
          </a:bodyPr>
          <a:lstStyle/>
          <a:p>
            <a:r>
              <a:rPr lang="ka-GE" sz="3200" b="1" dirty="0" smtClean="0">
                <a:solidFill>
                  <a:schemeClr val="accent5">
                    <a:lumMod val="75000"/>
                  </a:schemeClr>
                </a:solidFill>
              </a:rPr>
              <a:t/>
            </a:r>
            <a:br>
              <a:rPr lang="ka-GE" sz="3200" b="1" dirty="0" smtClean="0">
                <a:solidFill>
                  <a:schemeClr val="accent5">
                    <a:lumMod val="75000"/>
                  </a:schemeClr>
                </a:solidFill>
              </a:rPr>
            </a:br>
            <a:r>
              <a:rPr lang="ka-GE" sz="3200" b="1" dirty="0" smtClean="0">
                <a:solidFill>
                  <a:schemeClr val="accent5">
                    <a:lumMod val="75000"/>
                  </a:schemeClr>
                </a:solidFill>
              </a:rPr>
              <a:t/>
            </a:r>
            <a:br>
              <a:rPr lang="ka-GE" sz="3200" b="1" dirty="0" smtClean="0">
                <a:solidFill>
                  <a:schemeClr val="accent5">
                    <a:lumMod val="75000"/>
                  </a:schemeClr>
                </a:solidFill>
              </a:rPr>
            </a:br>
            <a:r>
              <a:rPr lang="en-US" sz="3200" b="1" dirty="0" smtClean="0">
                <a:solidFill>
                  <a:schemeClr val="accent5">
                    <a:lumMod val="75000"/>
                  </a:schemeClr>
                </a:solidFill>
              </a:rPr>
              <a:t>Drugs for Major Non-Communicable Diseases</a:t>
            </a:r>
            <a:r>
              <a:rPr lang="ka-GE" sz="3200" b="1" dirty="0" smtClean="0">
                <a:solidFill>
                  <a:schemeClr val="accent5">
                    <a:lumMod val="75000"/>
                  </a:schemeClr>
                </a:solidFill>
              </a:rPr>
              <a:t/>
            </a:r>
            <a:br>
              <a:rPr lang="ka-GE" sz="3200" b="1" dirty="0" smtClean="0">
                <a:solidFill>
                  <a:schemeClr val="accent5">
                    <a:lumMod val="75000"/>
                  </a:schemeClr>
                </a:solidFill>
              </a:rPr>
            </a:br>
            <a:r>
              <a:rPr lang="ka-GE" sz="3200" dirty="0" smtClean="0">
                <a:solidFill>
                  <a:schemeClr val="tx2">
                    <a:lumMod val="75000"/>
                  </a:schemeClr>
                </a:solidFill>
              </a:rPr>
              <a:t/>
            </a:r>
            <a:br>
              <a:rPr lang="ka-GE" sz="3200" dirty="0" smtClean="0">
                <a:solidFill>
                  <a:schemeClr val="tx2">
                    <a:lumMod val="75000"/>
                  </a:schemeClr>
                </a:solidFill>
              </a:rPr>
            </a:br>
            <a:endParaRPr lang="en-US" sz="3200" dirty="0">
              <a:solidFill>
                <a:schemeClr val="accent5">
                  <a:lumMod val="75000"/>
                </a:schemeClr>
              </a:solidFill>
            </a:endParaRPr>
          </a:p>
        </p:txBody>
      </p:sp>
      <p:sp>
        <p:nvSpPr>
          <p:cNvPr id="3" name="Rectangle 2"/>
          <p:cNvSpPr/>
          <p:nvPr/>
        </p:nvSpPr>
        <p:spPr>
          <a:xfrm>
            <a:off x="-207665" y="1243435"/>
            <a:ext cx="6663928" cy="2862322"/>
          </a:xfrm>
          <a:prstGeom prst="rect">
            <a:avLst/>
          </a:prstGeom>
        </p:spPr>
        <p:txBody>
          <a:bodyPr wrap="square">
            <a:spAutoFit/>
          </a:bodyPr>
          <a:lstStyle/>
          <a:p>
            <a:endParaRPr lang="ka-GE" sz="2000" dirty="0" smtClean="0">
              <a:solidFill>
                <a:schemeClr val="tx2">
                  <a:lumMod val="75000"/>
                </a:schemeClr>
              </a:solidFill>
            </a:endParaRPr>
          </a:p>
          <a:p>
            <a:pPr lvl="1"/>
            <a:endParaRPr lang="ka-GE" sz="2000" dirty="0" smtClean="0">
              <a:solidFill>
                <a:schemeClr val="tx2">
                  <a:lumMod val="75000"/>
                </a:schemeClr>
              </a:solidFill>
            </a:endParaRPr>
          </a:p>
          <a:p>
            <a:pPr lvl="1"/>
            <a:r>
              <a:rPr lang="ka-GE" sz="2000" dirty="0">
                <a:solidFill>
                  <a:schemeClr val="tx2">
                    <a:lumMod val="75000"/>
                  </a:schemeClr>
                </a:solidFill>
              </a:rPr>
              <a:t> </a:t>
            </a:r>
            <a:r>
              <a:rPr lang="ka-GE" sz="2000" dirty="0" smtClean="0">
                <a:solidFill>
                  <a:schemeClr val="tx2">
                    <a:lumMod val="75000"/>
                  </a:schemeClr>
                </a:solidFill>
              </a:rPr>
              <a:t>                           </a:t>
            </a:r>
          </a:p>
          <a:p>
            <a:pPr lvl="1"/>
            <a:r>
              <a:rPr lang="ka-GE" sz="2000" dirty="0">
                <a:solidFill>
                  <a:schemeClr val="tx2">
                    <a:lumMod val="75000"/>
                  </a:schemeClr>
                </a:solidFill>
              </a:rPr>
              <a:t> </a:t>
            </a:r>
            <a:r>
              <a:rPr lang="ka-GE" sz="2000" dirty="0" smtClean="0">
                <a:solidFill>
                  <a:schemeClr val="tx2">
                    <a:lumMod val="75000"/>
                  </a:schemeClr>
                </a:solidFill>
              </a:rPr>
              <a:t>                             </a:t>
            </a:r>
            <a:r>
              <a:rPr lang="ka-GE" sz="2000" dirty="0" smtClean="0">
                <a:solidFill>
                  <a:srgbClr val="C00000"/>
                </a:solidFill>
              </a:rPr>
              <a:t>2017</a:t>
            </a:r>
            <a:endParaRPr lang="en-US" sz="2000" dirty="0" smtClean="0">
              <a:solidFill>
                <a:srgbClr val="C00000"/>
              </a:solidFill>
            </a:endParaRPr>
          </a:p>
          <a:p>
            <a:pPr lvl="2"/>
            <a:r>
              <a:rPr lang="en-US" sz="2000" b="1" dirty="0" smtClean="0"/>
              <a:t>Cardio-vascular diseases</a:t>
            </a:r>
          </a:p>
          <a:p>
            <a:pPr lvl="2"/>
            <a:r>
              <a:rPr lang="en-US" sz="2000" b="1" dirty="0" smtClean="0"/>
              <a:t>Type </a:t>
            </a:r>
            <a:r>
              <a:rPr lang="en-US" sz="2000" b="1" dirty="0"/>
              <a:t>2 </a:t>
            </a:r>
            <a:r>
              <a:rPr lang="en-US" sz="2000" b="1" dirty="0" smtClean="0"/>
              <a:t>diabetes</a:t>
            </a:r>
          </a:p>
          <a:p>
            <a:pPr lvl="2"/>
            <a:r>
              <a:rPr lang="en-US" sz="2000" b="1" dirty="0"/>
              <a:t>O</a:t>
            </a:r>
            <a:r>
              <a:rPr lang="en-US" sz="2000" b="1" dirty="0" smtClean="0"/>
              <a:t>bstructive </a:t>
            </a:r>
            <a:r>
              <a:rPr lang="en-US" sz="2000" b="1" dirty="0"/>
              <a:t>pulmonary disease </a:t>
            </a:r>
          </a:p>
          <a:p>
            <a:pPr lvl="2"/>
            <a:r>
              <a:rPr lang="en-US" sz="2000" b="1" dirty="0" smtClean="0"/>
              <a:t>thyroid conditions</a:t>
            </a:r>
            <a:endParaRPr lang="ka-GE" sz="2000" b="1" dirty="0" smtClean="0">
              <a:solidFill>
                <a:schemeClr val="tx2">
                  <a:lumMod val="75000"/>
                </a:schemeClr>
              </a:solidFill>
            </a:endParaRPr>
          </a:p>
          <a:p>
            <a:pPr lvl="1"/>
            <a:r>
              <a:rPr lang="ka-GE" sz="2000" dirty="0">
                <a:solidFill>
                  <a:schemeClr val="tx2">
                    <a:lumMod val="75000"/>
                  </a:schemeClr>
                </a:solidFill>
              </a:rPr>
              <a:t>	</a:t>
            </a:r>
          </a:p>
        </p:txBody>
      </p:sp>
      <p:sp>
        <p:nvSpPr>
          <p:cNvPr id="4" name="Rectangle 3"/>
          <p:cNvSpPr/>
          <p:nvPr/>
        </p:nvSpPr>
        <p:spPr>
          <a:xfrm>
            <a:off x="282631" y="5630162"/>
            <a:ext cx="6381298" cy="707886"/>
          </a:xfrm>
          <a:prstGeom prst="rect">
            <a:avLst/>
          </a:prstGeom>
        </p:spPr>
        <p:txBody>
          <a:bodyPr wrap="square">
            <a:spAutoFit/>
          </a:bodyPr>
          <a:lstStyle/>
          <a:p>
            <a:pPr marL="285750" indent="-285750">
              <a:buBlip>
                <a:blip r:embed="rId3"/>
              </a:buBlip>
            </a:pPr>
            <a:r>
              <a:rPr lang="en-US" sz="2000" b="1" dirty="0">
                <a:solidFill>
                  <a:schemeClr val="tx2">
                    <a:lumMod val="75000"/>
                  </a:schemeClr>
                </a:solidFill>
              </a:rPr>
              <a:t>socially vulnerable families </a:t>
            </a:r>
            <a:r>
              <a:rPr lang="ka-GE" sz="2000" b="1" dirty="0" smtClean="0">
                <a:solidFill>
                  <a:schemeClr val="tx2">
                    <a:lumMod val="75000"/>
                  </a:schemeClr>
                </a:solidFill>
              </a:rPr>
              <a:t>–</a:t>
            </a:r>
            <a:r>
              <a:rPr lang="en-US" sz="2000" b="1" dirty="0" smtClean="0">
                <a:solidFill>
                  <a:schemeClr val="tx2">
                    <a:lumMod val="75000"/>
                  </a:schemeClr>
                </a:solidFill>
              </a:rPr>
              <a:t> Less than 1 GEL</a:t>
            </a:r>
          </a:p>
          <a:p>
            <a:pPr marL="285750" indent="-285750">
              <a:buBlip>
                <a:blip r:embed="rId3"/>
              </a:buBlip>
            </a:pPr>
            <a:r>
              <a:rPr lang="en-US" sz="2000" b="1" dirty="0" smtClean="0">
                <a:solidFill>
                  <a:schemeClr val="tx2">
                    <a:lumMod val="75000"/>
                  </a:schemeClr>
                </a:solidFill>
              </a:rPr>
              <a:t>Pensioners </a:t>
            </a:r>
            <a:r>
              <a:rPr lang="en-US" sz="2000" b="1" dirty="0">
                <a:solidFill>
                  <a:schemeClr val="tx2">
                    <a:lumMod val="75000"/>
                  </a:schemeClr>
                </a:solidFill>
              </a:rPr>
              <a:t>and disabled </a:t>
            </a:r>
            <a:r>
              <a:rPr lang="en-US" sz="2000" b="1" dirty="0" smtClean="0">
                <a:solidFill>
                  <a:schemeClr val="tx2">
                    <a:lumMod val="75000"/>
                  </a:schemeClr>
                </a:solidFill>
              </a:rPr>
              <a:t>persons -  </a:t>
            </a:r>
            <a:r>
              <a:rPr lang="ka-GE" sz="2000" b="1" dirty="0" smtClean="0">
                <a:solidFill>
                  <a:schemeClr val="tx2">
                    <a:lumMod val="75000"/>
                  </a:schemeClr>
                </a:solidFill>
              </a:rPr>
              <a:t>50</a:t>
            </a:r>
            <a:r>
              <a:rPr lang="ka-GE" sz="2000" b="1" dirty="0">
                <a:solidFill>
                  <a:schemeClr val="tx2">
                    <a:lumMod val="75000"/>
                  </a:schemeClr>
                </a:solidFill>
              </a:rPr>
              <a:t>%-80%</a:t>
            </a:r>
            <a:r>
              <a:rPr lang="en-US" sz="2000" b="1" dirty="0">
                <a:solidFill>
                  <a:schemeClr val="tx2">
                    <a:lumMod val="75000"/>
                  </a:schemeClr>
                </a:solidFill>
              </a:rPr>
              <a:t>  discount</a:t>
            </a:r>
            <a:endParaRPr lang="ka-GE" sz="2000" b="1" dirty="0">
              <a:solidFill>
                <a:schemeClr val="tx2">
                  <a:lumMod val="75000"/>
                </a:schemeClr>
              </a:solidFill>
            </a:endParaRPr>
          </a:p>
        </p:txBody>
      </p:sp>
      <p:pic>
        <p:nvPicPr>
          <p:cNvPr id="3076" name="Picture 4" descr="medications-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8571" cy="1106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2580" y="4284217"/>
            <a:ext cx="3374474" cy="1015663"/>
          </a:xfrm>
          <a:prstGeom prst="rect">
            <a:avLst/>
          </a:prstGeom>
          <a:noFill/>
        </p:spPr>
        <p:txBody>
          <a:bodyPr wrap="square" rtlCol="0">
            <a:spAutoFit/>
          </a:bodyPr>
          <a:lstStyle/>
          <a:p>
            <a:pPr lvl="1" algn="ctr"/>
            <a:r>
              <a:rPr lang="ka-GE" sz="2000" dirty="0" smtClean="0">
                <a:solidFill>
                  <a:srgbClr val="C00000"/>
                </a:solidFill>
              </a:rPr>
              <a:t>2018</a:t>
            </a:r>
            <a:endParaRPr lang="en-US" sz="2000" dirty="0" smtClean="0">
              <a:solidFill>
                <a:srgbClr val="C00000"/>
              </a:solidFill>
            </a:endParaRPr>
          </a:p>
          <a:p>
            <a:pPr lvl="1"/>
            <a:r>
              <a:rPr lang="en-US" sz="2000" b="1" dirty="0" smtClean="0"/>
              <a:t>Epilepsy </a:t>
            </a:r>
          </a:p>
          <a:p>
            <a:pPr lvl="1"/>
            <a:r>
              <a:rPr lang="en-US" sz="2000" b="1" dirty="0" smtClean="0"/>
              <a:t>Parkinson’s </a:t>
            </a:r>
            <a:r>
              <a:rPr lang="en-US" sz="2000" b="1" dirty="0"/>
              <a:t>diseases </a:t>
            </a:r>
            <a:endParaRPr lang="en-US" b="1" dirty="0"/>
          </a:p>
        </p:txBody>
      </p:sp>
      <p:sp>
        <p:nvSpPr>
          <p:cNvPr id="5" name="Rectangle 4"/>
          <p:cNvSpPr/>
          <p:nvPr/>
        </p:nvSpPr>
        <p:spPr>
          <a:xfrm>
            <a:off x="6559580" y="4508921"/>
            <a:ext cx="5735737" cy="369332"/>
          </a:xfrm>
          <a:prstGeom prst="rect">
            <a:avLst/>
          </a:prstGeom>
        </p:spPr>
        <p:txBody>
          <a:bodyPr wrap="none">
            <a:spAutoFit/>
          </a:bodyPr>
          <a:lstStyle/>
          <a:p>
            <a:r>
              <a:rPr lang="en-US" b="1" dirty="0">
                <a:solidFill>
                  <a:srgbClr val="C00000"/>
                </a:solidFill>
              </a:rPr>
              <a:t>Deaths due to NCDs account for 94% of all cases of Deaths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999" y="1243435"/>
            <a:ext cx="5372900" cy="32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4049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3326658" y="1201065"/>
            <a:ext cx="8637355" cy="584775"/>
          </a:xfrm>
          <a:prstGeom prst="rect">
            <a:avLst/>
          </a:prstGeom>
        </p:spPr>
        <p:txBody>
          <a:bodyPr wrap="square">
            <a:spAutoFit/>
          </a:bodyPr>
          <a:lstStyle/>
          <a:p>
            <a:pPr algn="r"/>
            <a:r>
              <a:rPr lang="en-US" sz="1600" dirty="0" smtClean="0">
                <a:solidFill>
                  <a:srgbClr val="003564"/>
                </a:solidFill>
              </a:rPr>
              <a:t>48% </a:t>
            </a:r>
            <a:r>
              <a:rPr lang="en-US" sz="1600" dirty="0">
                <a:solidFill>
                  <a:srgbClr val="003564"/>
                </a:solidFill>
              </a:rPr>
              <a:t>(</a:t>
            </a:r>
            <a:r>
              <a:rPr lang="en-US" sz="1600" dirty="0" smtClean="0">
                <a:solidFill>
                  <a:srgbClr val="003564"/>
                </a:solidFill>
              </a:rPr>
              <a:t>1.38million</a:t>
            </a:r>
            <a:r>
              <a:rPr lang="en-US" sz="1600" dirty="0">
                <a:solidFill>
                  <a:srgbClr val="003564"/>
                </a:solidFill>
              </a:rPr>
              <a:t>) of </a:t>
            </a:r>
            <a:r>
              <a:rPr lang="en-US" sz="1600" dirty="0" smtClean="0">
                <a:solidFill>
                  <a:srgbClr val="003564"/>
                </a:solidFill>
              </a:rPr>
              <a:t>the adult </a:t>
            </a:r>
            <a:r>
              <a:rPr lang="en-US" sz="1600" dirty="0">
                <a:solidFill>
                  <a:srgbClr val="003564"/>
                </a:solidFill>
              </a:rPr>
              <a:t>population </a:t>
            </a:r>
            <a:r>
              <a:rPr lang="en-US" sz="1600" dirty="0" smtClean="0">
                <a:solidFill>
                  <a:srgbClr val="003564"/>
                </a:solidFill>
              </a:rPr>
              <a:t>is has been </a:t>
            </a:r>
            <a:r>
              <a:rPr lang="en-US" sz="1600" dirty="0">
                <a:solidFill>
                  <a:srgbClr val="003564"/>
                </a:solidFill>
              </a:rPr>
              <a:t>screened </a:t>
            </a:r>
            <a:r>
              <a:rPr lang="en-US" sz="1600" dirty="0" smtClean="0">
                <a:solidFill>
                  <a:srgbClr val="003564"/>
                </a:solidFill>
              </a:rPr>
              <a:t>for </a:t>
            </a:r>
            <a:r>
              <a:rPr lang="en-US" sz="1600" dirty="0">
                <a:solidFill>
                  <a:srgbClr val="003564"/>
                </a:solidFill>
              </a:rPr>
              <a:t>HCV</a:t>
            </a:r>
            <a:br>
              <a:rPr lang="en-US" sz="1600" dirty="0">
                <a:solidFill>
                  <a:srgbClr val="003564"/>
                </a:solidFill>
              </a:rPr>
            </a:br>
            <a:r>
              <a:rPr lang="en-US" sz="1600" dirty="0" smtClean="0">
                <a:solidFill>
                  <a:srgbClr val="003564"/>
                </a:solidFill>
              </a:rPr>
              <a:t>56,318 </a:t>
            </a:r>
            <a:r>
              <a:rPr lang="en-US" sz="1600" dirty="0">
                <a:solidFill>
                  <a:srgbClr val="003564"/>
                </a:solidFill>
              </a:rPr>
              <a:t>people (</a:t>
            </a:r>
            <a:r>
              <a:rPr lang="en-US" sz="1600" dirty="0" smtClean="0">
                <a:solidFill>
                  <a:srgbClr val="003564"/>
                </a:solidFill>
              </a:rPr>
              <a:t>43.9% </a:t>
            </a:r>
            <a:r>
              <a:rPr lang="en-US" sz="1600" dirty="0">
                <a:solidFill>
                  <a:srgbClr val="003564"/>
                </a:solidFill>
              </a:rPr>
              <a:t>of the target) are enrolled in treatment </a:t>
            </a:r>
            <a:endParaRPr lang="en-US" sz="16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u="sng" dirty="0" smtClean="0">
                <a:solidFill>
                  <a:schemeClr val="accent1"/>
                </a:solidFill>
                <a:latin typeface="+mn-lt"/>
              </a:rPr>
              <a:t>Road Towards HCV Elimination</a:t>
            </a:r>
            <a:endParaRPr lang="en-US" sz="4000" b="1" u="sng" dirty="0">
              <a:solidFill>
                <a:schemeClr val="accent1"/>
              </a:solidFill>
              <a:latin typeface="+mn-lt"/>
            </a:endParaRPr>
          </a:p>
        </p:txBody>
      </p:sp>
      <p:cxnSp>
        <p:nvCxnSpPr>
          <p:cNvPr id="3" name="Straight Connector 2"/>
          <p:cNvCxnSpPr/>
          <p:nvPr/>
        </p:nvCxnSpPr>
        <p:spPr>
          <a:xfrm flipH="1">
            <a:off x="11131875" y="4205050"/>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cxnSp>
        <p:nvCxnSpPr>
          <p:cNvPr id="45" name="Straight Connector 44"/>
          <p:cNvCxnSpPr/>
          <p:nvPr/>
        </p:nvCxnSpPr>
        <p:spPr>
          <a:xfrm>
            <a:off x="11108553" y="2083625"/>
            <a:ext cx="810733" cy="19031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497144" y="3633544"/>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9446" y="2795029"/>
            <a:ext cx="2143168" cy="769441"/>
          </a:xfrm>
          <a:prstGeom prst="rect">
            <a:avLst/>
          </a:prstGeom>
          <a:noFill/>
        </p:spPr>
        <p:txBody>
          <a:bodyPr wrap="square" rtlCol="0">
            <a:spAutoFit/>
          </a:bodyPr>
          <a:lstStyle/>
          <a:p>
            <a:pPr algn="ctr"/>
            <a:r>
              <a:rPr lang="en-US" sz="1100" b="1" dirty="0" smtClean="0">
                <a:solidFill>
                  <a:srgbClr val="FF0000"/>
                </a:solidFill>
              </a:rPr>
              <a:t>Georgia was awarded as a center of excellence in viral hepatitis elimination at the International Liver Congress, 2019</a:t>
            </a:r>
            <a:endParaRPr lang="en-US" sz="1100" b="1" dirty="0">
              <a:solidFill>
                <a:srgbClr val="FF0000"/>
              </a:solidFill>
            </a:endParaRPr>
          </a:p>
        </p:txBody>
      </p:sp>
    </p:spTree>
    <p:extLst>
      <p:ext uri="{BB962C8B-B14F-4D97-AF65-F5344CB8AC3E}">
        <p14:creationId xmlns:p14="http://schemas.microsoft.com/office/powerpoint/2010/main" val="29345124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2D71C3D4-2340-4B69-BE34-D6D5B86ACF91}"/>
              </a:ext>
            </a:extLst>
          </p:cNvPr>
          <p:cNvSpPr/>
          <p:nvPr/>
        </p:nvSpPr>
        <p:spPr>
          <a:xfrm flipV="1">
            <a:off x="218666" y="5767680"/>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3F991D6C-022B-454E-9C10-066DC2FE1797}"/>
              </a:ext>
            </a:extLst>
          </p:cNvPr>
          <p:cNvGrpSpPr/>
          <p:nvPr/>
        </p:nvGrpSpPr>
        <p:grpSpPr>
          <a:xfrm rot="1642297">
            <a:off x="485753" y="2364214"/>
            <a:ext cx="5653920" cy="790808"/>
            <a:chOff x="654808" y="4082505"/>
            <a:chExt cx="5652448" cy="790808"/>
          </a:xfrm>
        </p:grpSpPr>
        <p:sp>
          <p:nvSpPr>
            <p:cNvPr id="39" name="Oval 38">
              <a:extLst>
                <a:ext uri="{FF2B5EF4-FFF2-40B4-BE49-F238E27FC236}">
                  <a16:creationId xmlns:a16="http://schemas.microsoft.com/office/drawing/2014/main" id="{918849A0-0099-4EDC-A3B4-999C83573BEF}"/>
                </a:ext>
              </a:extLst>
            </p:cNvPr>
            <p:cNvSpPr/>
            <p:nvPr/>
          </p:nvSpPr>
          <p:spPr>
            <a:xfrm rot="18900000" flipV="1">
              <a:off x="890211" y="4082505"/>
              <a:ext cx="5417045" cy="180921"/>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EF6AD1EF-336B-4E2E-B3F8-90A7D2838BC4}"/>
                </a:ext>
              </a:extLst>
            </p:cNvPr>
            <p:cNvSpPr/>
            <p:nvPr/>
          </p:nvSpPr>
          <p:spPr>
            <a:xfrm rot="3580869">
              <a:off x="3127743" y="2220765"/>
              <a:ext cx="179613" cy="5125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3405851" y="312435"/>
            <a:ext cx="7465908" cy="1143000"/>
          </a:xfrm>
        </p:spPr>
        <p:txBody>
          <a:bodyPr>
            <a:normAutofit fontScale="90000"/>
          </a:bodyPr>
          <a:lstStyle/>
          <a:p>
            <a:r>
              <a:rPr lang="en-US" sz="4000" b="1" dirty="0" smtClean="0">
                <a:solidFill>
                  <a:schemeClr val="accent5">
                    <a:lumMod val="75000"/>
                  </a:schemeClr>
                </a:solidFill>
              </a:rPr>
              <a:t>Next Steps</a:t>
            </a:r>
            <a:br>
              <a:rPr lang="en-US" sz="4000" b="1" dirty="0" smtClean="0">
                <a:solidFill>
                  <a:schemeClr val="accent5">
                    <a:lumMod val="75000"/>
                  </a:schemeClr>
                </a:solidFill>
              </a:rPr>
            </a:br>
            <a:r>
              <a:rPr lang="en-US" sz="4000" b="1" dirty="0">
                <a:solidFill>
                  <a:schemeClr val="accent5">
                    <a:lumMod val="75000"/>
                  </a:schemeClr>
                </a:solidFill>
              </a:rPr>
              <a:t>Link universal health coverage </a:t>
            </a:r>
            <a:r>
              <a:rPr lang="en-US" sz="4000" b="1" dirty="0" smtClean="0">
                <a:solidFill>
                  <a:schemeClr val="accent5">
                    <a:lumMod val="75000"/>
                  </a:schemeClr>
                </a:solidFill>
              </a:rPr>
              <a:t>to </a:t>
            </a:r>
            <a:r>
              <a:rPr lang="en-US" sz="4000" b="1" dirty="0">
                <a:solidFill>
                  <a:schemeClr val="accent5">
                    <a:lumMod val="75000"/>
                  </a:schemeClr>
                </a:solidFill>
              </a:rPr>
              <a:t>Sustainable Development </a:t>
            </a:r>
            <a:r>
              <a:rPr lang="en-US" sz="4000" b="1" dirty="0" smtClean="0">
                <a:solidFill>
                  <a:schemeClr val="accent5">
                    <a:lumMod val="75000"/>
                  </a:schemeClr>
                </a:solidFill>
              </a:rPr>
              <a:t>Goal 3 </a:t>
            </a:r>
            <a:endParaRPr lang="en-IN" sz="4000" b="1" dirty="0">
              <a:solidFill>
                <a:schemeClr val="accent5">
                  <a:lumMod val="75000"/>
                </a:schemeClr>
              </a:solidFill>
            </a:endParaRPr>
          </a:p>
        </p:txBody>
      </p:sp>
      <p:sp>
        <p:nvSpPr>
          <p:cNvPr id="36" name="TextBox 35">
            <a:extLst>
              <a:ext uri="{FF2B5EF4-FFF2-40B4-BE49-F238E27FC236}">
                <a16:creationId xmlns:a16="http://schemas.microsoft.com/office/drawing/2014/main" id="{EF7FB50B-A365-4760-992C-E1F5A0E15C53}"/>
              </a:ext>
            </a:extLst>
          </p:cNvPr>
          <p:cNvSpPr txBox="1"/>
          <p:nvPr/>
        </p:nvSpPr>
        <p:spPr>
          <a:xfrm>
            <a:off x="175587" y="576158"/>
            <a:ext cx="3794078" cy="307777"/>
          </a:xfrm>
          <a:prstGeom prst="rect">
            <a:avLst/>
          </a:prstGeom>
          <a:noFill/>
        </p:spPr>
        <p:txBody>
          <a:bodyPr wrap="square" rtlCol="0" anchor="b">
            <a:spAutoFit/>
          </a:bodyPr>
          <a:lstStyle/>
          <a:p>
            <a:r>
              <a:rPr lang="ka-GE" sz="1400" b="1" dirty="0">
                <a:solidFill>
                  <a:schemeClr val="accent1">
                    <a:lumMod val="75000"/>
                  </a:schemeClr>
                </a:solidFill>
              </a:rPr>
              <a:t>WHO-EU-LUX UHC Partnership</a:t>
            </a:r>
            <a:r>
              <a:rPr lang="ka-GE" sz="1400" dirty="0">
                <a:solidFill>
                  <a:schemeClr val="accent1">
                    <a:lumMod val="75000"/>
                  </a:schemeClr>
                </a:solidFill>
              </a:rPr>
              <a:t> </a:t>
            </a:r>
            <a:r>
              <a:rPr lang="ka-GE" sz="1400" b="1" dirty="0">
                <a:solidFill>
                  <a:schemeClr val="accent1">
                    <a:lumMod val="75000"/>
                  </a:schemeClr>
                </a:solidFill>
              </a:rPr>
              <a:t>(UHCP</a:t>
            </a:r>
            <a:r>
              <a:rPr lang="ka-GE" sz="1400" b="1" dirty="0" smtClean="0">
                <a:solidFill>
                  <a:schemeClr val="accent1">
                    <a:lumMod val="75000"/>
                  </a:schemeClr>
                </a:solidFill>
              </a:rPr>
              <a:t>)</a:t>
            </a:r>
            <a:endParaRPr lang="en-US" sz="3600" b="1" kern="0" dirty="0">
              <a:solidFill>
                <a:schemeClr val="accent1">
                  <a:lumMod val="75000"/>
                </a:schemeClr>
              </a:solidFill>
              <a:latin typeface="Arial" panose="020B0604020202020204" pitchFamily="34" charset="0"/>
              <a:cs typeface="Arial" pitchFamily="34" charset="0"/>
            </a:endParaRPr>
          </a:p>
        </p:txBody>
      </p:sp>
      <p:pic>
        <p:nvPicPr>
          <p:cNvPr id="49" name="Picture 4" descr="who vector logo-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6" y="127618"/>
            <a:ext cx="1419456" cy="42311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0724" y="2206644"/>
            <a:ext cx="6096000" cy="830997"/>
          </a:xfrm>
          <a:prstGeom prst="rect">
            <a:avLst/>
          </a:prstGeom>
        </p:spPr>
        <p:txBody>
          <a:bodyPr>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
        <p:nvSpPr>
          <p:cNvPr id="51" name="Rectangle 50">
            <a:extLst>
              <a:ext uri="{FF2B5EF4-FFF2-40B4-BE49-F238E27FC236}">
                <a16:creationId xmlns:a16="http://schemas.microsoft.com/office/drawing/2014/main" id="{BBE922E5-EF4D-4BF4-9AC0-CD93A90E59AD}"/>
              </a:ext>
            </a:extLst>
          </p:cNvPr>
          <p:cNvSpPr/>
          <p:nvPr/>
        </p:nvSpPr>
        <p:spPr>
          <a:xfrm rot="16200000">
            <a:off x="2680806" y="22209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0" y="4936683"/>
            <a:ext cx="5509946" cy="830997"/>
          </a:xfrm>
          <a:prstGeom prst="rect">
            <a:avLst/>
          </a:prstGeom>
        </p:spPr>
        <p:txBody>
          <a:bodyPr wrap="square">
            <a:spAutoFit/>
          </a:bodyPr>
          <a:lstStyle/>
          <a:p>
            <a:pPr lvl="1"/>
            <a:r>
              <a:rPr lang="en-US" sz="2400" b="1" dirty="0">
                <a:solidFill>
                  <a:schemeClr val="tx2">
                    <a:lumMod val="75000"/>
                  </a:schemeClr>
                </a:solidFill>
              </a:rPr>
              <a:t>Expanding </a:t>
            </a:r>
            <a:r>
              <a:rPr lang="en-US" sz="2400" b="1" dirty="0" smtClean="0">
                <a:solidFill>
                  <a:schemeClr val="tx2">
                    <a:lumMod val="75000"/>
                  </a:schemeClr>
                </a:solidFill>
              </a:rPr>
              <a:t>of reimbursement of drugs for Chronic Diseases</a:t>
            </a:r>
            <a:endParaRPr lang="ka-GE" sz="2400" b="1" dirty="0">
              <a:solidFill>
                <a:schemeClr val="tx2">
                  <a:lumMod val="75000"/>
                </a:schemeClr>
              </a:solidFill>
            </a:endParaRPr>
          </a:p>
        </p:txBody>
      </p:sp>
      <p:sp>
        <p:nvSpPr>
          <p:cNvPr id="4" name="Rectangle 3"/>
          <p:cNvSpPr/>
          <p:nvPr/>
        </p:nvSpPr>
        <p:spPr>
          <a:xfrm>
            <a:off x="296001" y="3663992"/>
            <a:ext cx="5870200" cy="830997"/>
          </a:xfrm>
          <a:prstGeom prst="rect">
            <a:avLst/>
          </a:prstGeom>
        </p:spPr>
        <p:txBody>
          <a:bodyPr wrap="square">
            <a:spAutoFit/>
          </a:bodyPr>
          <a:lstStyle/>
          <a:p>
            <a:r>
              <a:rPr lang="en-US" sz="2400" b="1" dirty="0">
                <a:solidFill>
                  <a:schemeClr val="tx2">
                    <a:lumMod val="75000"/>
                  </a:schemeClr>
                </a:solidFill>
              </a:rPr>
              <a:t>Promote the development of </a:t>
            </a:r>
            <a:r>
              <a:rPr lang="en-US" sz="2400" b="1" dirty="0" smtClean="0">
                <a:solidFill>
                  <a:schemeClr val="tx2">
                    <a:lumMod val="75000"/>
                  </a:schemeClr>
                </a:solidFill>
              </a:rPr>
              <a:t>preventive medicine, PHC and Integrated care system</a:t>
            </a:r>
            <a:endParaRPr lang="en-US" sz="2400" b="1" dirty="0"/>
          </a:p>
        </p:txBody>
      </p:sp>
      <p:sp>
        <p:nvSpPr>
          <p:cNvPr id="24" name="Rectangle 23"/>
          <p:cNvSpPr/>
          <p:nvPr/>
        </p:nvSpPr>
        <p:spPr>
          <a:xfrm>
            <a:off x="6354448" y="3449433"/>
            <a:ext cx="5649991" cy="1200329"/>
          </a:xfrm>
          <a:prstGeom prst="rect">
            <a:avLst/>
          </a:prstGeom>
        </p:spPr>
        <p:txBody>
          <a:bodyPr wrap="square">
            <a:spAutoFit/>
          </a:bodyPr>
          <a:lstStyle/>
          <a:p>
            <a:r>
              <a:rPr lang="en-US" sz="2400" b="1" dirty="0">
                <a:solidFill>
                  <a:schemeClr val="tx2">
                    <a:lumMod val="75000"/>
                  </a:schemeClr>
                </a:solidFill>
              </a:rPr>
              <a:t>Improve quality of </a:t>
            </a:r>
            <a:r>
              <a:rPr lang="en-US" sz="2400" b="1" dirty="0" smtClean="0">
                <a:solidFill>
                  <a:schemeClr val="tx2">
                    <a:lumMod val="75000"/>
                  </a:schemeClr>
                </a:solidFill>
              </a:rPr>
              <a:t>healthcare through  the accreditation, certification, licensing and human resources development</a:t>
            </a:r>
            <a:endParaRPr lang="ka-GE" sz="2400" b="1" dirty="0">
              <a:solidFill>
                <a:schemeClr val="tx2">
                  <a:lumMod val="75000"/>
                </a:schemeClr>
              </a:solidFill>
            </a:endParaRPr>
          </a:p>
        </p:txBody>
      </p:sp>
      <p:sp>
        <p:nvSpPr>
          <p:cNvPr id="26" name="Rectangle 25">
            <a:extLst>
              <a:ext uri="{FF2B5EF4-FFF2-40B4-BE49-F238E27FC236}">
                <a16:creationId xmlns:a16="http://schemas.microsoft.com/office/drawing/2014/main" id="{EF6AD1EF-336B-4E2E-B3F8-90A7D2838BC4}"/>
              </a:ext>
            </a:extLst>
          </p:cNvPr>
          <p:cNvSpPr/>
          <p:nvPr/>
        </p:nvSpPr>
        <p:spPr>
          <a:xfrm rot="16355401" flipH="1">
            <a:off x="9317151" y="782562"/>
            <a:ext cx="170200" cy="4523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2D71C3D4-2340-4B69-BE34-D6D5B86ACF91}"/>
              </a:ext>
            </a:extLst>
          </p:cNvPr>
          <p:cNvSpPr/>
          <p:nvPr/>
        </p:nvSpPr>
        <p:spPr>
          <a:xfrm flipV="1">
            <a:off x="6533804" y="4901682"/>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BBE922E5-EF4D-4BF4-9AC0-CD93A90E59AD}"/>
              </a:ext>
            </a:extLst>
          </p:cNvPr>
          <p:cNvSpPr/>
          <p:nvPr/>
        </p:nvSpPr>
        <p:spPr>
          <a:xfrm rot="16200000">
            <a:off x="9294920" y="41456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918849A0-0099-4EDC-A3B4-999C83573BEF}"/>
              </a:ext>
            </a:extLst>
          </p:cNvPr>
          <p:cNvSpPr/>
          <p:nvPr/>
        </p:nvSpPr>
        <p:spPr>
          <a:xfrm rot="16200000" flipV="1">
            <a:off x="2827630" y="3501390"/>
            <a:ext cx="6317075" cy="320190"/>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29"/>
          <p:cNvSpPr/>
          <p:nvPr/>
        </p:nvSpPr>
        <p:spPr>
          <a:xfrm>
            <a:off x="6013459" y="5310569"/>
            <a:ext cx="6178541" cy="1200329"/>
          </a:xfrm>
          <a:prstGeom prst="rect">
            <a:avLst/>
          </a:prstGeom>
        </p:spPr>
        <p:txBody>
          <a:bodyPr wrap="square">
            <a:spAutoFit/>
          </a:bodyPr>
          <a:lstStyle/>
          <a:p>
            <a:pPr lvl="1"/>
            <a:r>
              <a:rPr lang="en-GB" sz="2400" b="1" dirty="0">
                <a:solidFill>
                  <a:schemeClr val="tx2">
                    <a:lumMod val="75000"/>
                  </a:schemeClr>
                </a:solidFill>
              </a:rPr>
              <a:t>Implement strategic purchasing, selective contracting and performance based financing</a:t>
            </a:r>
          </a:p>
        </p:txBody>
      </p:sp>
      <p:sp>
        <p:nvSpPr>
          <p:cNvPr id="31" name="Rectangle 30"/>
          <p:cNvSpPr/>
          <p:nvPr/>
        </p:nvSpPr>
        <p:spPr>
          <a:xfrm>
            <a:off x="6713334" y="2121227"/>
            <a:ext cx="4691728" cy="830997"/>
          </a:xfrm>
          <a:prstGeom prst="rect">
            <a:avLst/>
          </a:prstGeom>
        </p:spPr>
        <p:txBody>
          <a:bodyPr wrap="square">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Tree>
    <p:extLst>
      <p:ext uri="{BB962C8B-B14F-4D97-AF65-F5344CB8AC3E}">
        <p14:creationId xmlns:p14="http://schemas.microsoft.com/office/powerpoint/2010/main" val="2093983747"/>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ka-GE" sz="4000" dirty="0" smtClean="0">
              <a:solidFill>
                <a:schemeClr val="tx2">
                  <a:lumMod val="75000"/>
                </a:schemeClr>
              </a:solidFill>
            </a:endParaRPr>
          </a:p>
          <a:p>
            <a:pPr marL="0" indent="0" algn="ctr">
              <a:buNone/>
            </a:pPr>
            <a:r>
              <a:rPr lang="en-US" sz="4000" dirty="0" smtClean="0">
                <a:solidFill>
                  <a:schemeClr val="accent5">
                    <a:lumMod val="75000"/>
                  </a:schemeClr>
                </a:solidFill>
              </a:rPr>
              <a:t>Thank you for Attention</a:t>
            </a:r>
            <a:endParaRPr lang="ka-GE" sz="4000" dirty="0" smtClean="0">
              <a:solidFill>
                <a:schemeClr val="accent5">
                  <a:lumMod val="75000"/>
                </a:schemeClr>
              </a:solidFill>
            </a:endParaRPr>
          </a:p>
          <a:p>
            <a:pPr marL="0" indent="0" algn="ctr">
              <a:buNone/>
            </a:pPr>
            <a:endParaRPr lang="en-US" sz="4000" dirty="0" smtClean="0">
              <a:solidFill>
                <a:schemeClr val="accent5">
                  <a:lumMod val="75000"/>
                </a:schemeClr>
              </a:solidFill>
            </a:endParaRPr>
          </a:p>
          <a:p>
            <a:pPr marL="0" indent="0" algn="ctr">
              <a:buNone/>
            </a:pPr>
            <a:endParaRPr lang="ka-GE" dirty="0" smtClean="0">
              <a:solidFill>
                <a:schemeClr val="accent5">
                  <a:lumMod val="75000"/>
                </a:schemeClr>
              </a:solidFill>
            </a:endParaRPr>
          </a:p>
          <a:p>
            <a:pPr marL="0" indent="0" algn="ctr">
              <a:buNone/>
            </a:pPr>
            <a:endParaRPr lang="en-US" dirty="0" smtClean="0">
              <a:solidFill>
                <a:schemeClr val="accent5">
                  <a:lumMod val="75000"/>
                </a:schemeClr>
              </a:solidFill>
            </a:endParaRPr>
          </a:p>
          <a:p>
            <a:pPr marL="0" indent="0" algn="ctr">
              <a:buNone/>
            </a:pPr>
            <a:endParaRPr lang="ka-GE" dirty="0" smtClean="0">
              <a:solidFill>
                <a:schemeClr val="accent5">
                  <a:lumMod val="75000"/>
                </a:schemeClr>
              </a:solidFill>
            </a:endParaRPr>
          </a:p>
        </p:txBody>
      </p:sp>
      <p:pic>
        <p:nvPicPr>
          <p:cNvPr id="3074" name="Picture 2" descr="C:\Users\kgoginashvili\AppData\Local\Microsoft\Windows\Temporary Internet Files\Content.Outlook\VH93I27L\JANDACVA_LOGO_E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59" y="3361434"/>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982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2360</TotalTime>
  <Words>1530</Words>
  <Application>Microsoft Office PowerPoint</Application>
  <PresentationFormat>Widescreen</PresentationFormat>
  <Paragraphs>143</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Calibri</vt:lpstr>
      <vt:lpstr>Sylfaen</vt:lpstr>
      <vt:lpstr>Tw Cen MT</vt:lpstr>
      <vt:lpstr>Wingdings</vt:lpstr>
      <vt:lpstr>Office Theme</vt:lpstr>
      <vt:lpstr>Universal Health Coverage: Direct way to financial protection and satisfaction of population</vt:lpstr>
      <vt:lpstr>Demographic and Socio-Economic Situation</vt:lpstr>
      <vt:lpstr>Universal Health Care – Socially Oriented Political Platform February, 2013  </vt:lpstr>
      <vt:lpstr>Health sector expenditures</vt:lpstr>
      <vt:lpstr>Coverage of Healthcare services</vt:lpstr>
      <vt:lpstr>  Drugs for Major Non-Communicable Diseases  </vt:lpstr>
      <vt:lpstr>PowerPoint Presentation</vt:lpstr>
      <vt:lpstr>Next Steps Link universal health coverage to Sustainable Development Goal 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Bakradze</dc:creator>
  <cp:lastModifiedBy>Tamar Gabunia</cp:lastModifiedBy>
  <cp:revision>210</cp:revision>
  <dcterms:created xsi:type="dcterms:W3CDTF">2013-07-15T20:25:18Z</dcterms:created>
  <dcterms:modified xsi:type="dcterms:W3CDTF">2019-05-17T13:37:18Z</dcterms:modified>
</cp:coreProperties>
</file>